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58" r:id="rId5"/>
    <p:sldId id="309" r:id="rId6"/>
    <p:sldId id="311" r:id="rId7"/>
    <p:sldId id="303" r:id="rId8"/>
    <p:sldId id="300" r:id="rId9"/>
    <p:sldId id="262" r:id="rId10"/>
    <p:sldId id="259" r:id="rId11"/>
    <p:sldId id="288" r:id="rId12"/>
    <p:sldId id="304" r:id="rId13"/>
    <p:sldId id="312" r:id="rId14"/>
    <p:sldId id="313" r:id="rId15"/>
    <p:sldId id="261" r:id="rId16"/>
    <p:sldId id="308" r:id="rId17"/>
    <p:sldId id="302" r:id="rId18"/>
    <p:sldId id="305" r:id="rId19"/>
    <p:sldId id="306" r:id="rId20"/>
    <p:sldId id="307" r:id="rId21"/>
    <p:sldId id="301" r:id="rId22"/>
    <p:sldId id="310" r:id="rId23"/>
    <p:sldId id="294" r:id="rId24"/>
    <p:sldId id="293" r:id="rId25"/>
    <p:sldId id="295" r:id="rId26"/>
    <p:sldId id="296" r:id="rId27"/>
    <p:sldId id="314" r:id="rId28"/>
    <p:sldId id="270" r:id="rId29"/>
    <p:sldId id="273" r:id="rId30"/>
    <p:sldId id="279" r:id="rId31"/>
    <p:sldId id="276" r:id="rId32"/>
    <p:sldId id="277" r:id="rId33"/>
    <p:sldId id="278" r:id="rId34"/>
    <p:sldId id="264" r:id="rId35"/>
    <p:sldId id="260" r:id="rId36"/>
    <p:sldId id="265" r:id="rId37"/>
    <p:sldId id="292" r:id="rId38"/>
    <p:sldId id="272" r:id="rId39"/>
    <p:sldId id="274" r:id="rId40"/>
    <p:sldId id="284" r:id="rId41"/>
    <p:sldId id="282" r:id="rId42"/>
    <p:sldId id="289" r:id="rId4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00"/>
    <a:srgbClr val="F80ABA"/>
    <a:srgbClr val="008000"/>
    <a:srgbClr val="160602"/>
    <a:srgbClr val="F6F648"/>
    <a:srgbClr val="FFFFCC"/>
    <a:srgbClr val="FF99FF"/>
    <a:srgbClr val="F4F44A"/>
    <a:srgbClr val="EB4C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path path="rect">
            <a:fillToRect l="100000" t="100000"/>
          </a:path>
          <a:tileRect r="-100000" b="-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2019/8/26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slide" Target="slide38.xml"/><Relationship Id="rId3" Type="http://schemas.openxmlformats.org/officeDocument/2006/relationships/slide" Target="slide4.xml"/><Relationship Id="rId7" Type="http://schemas.openxmlformats.org/officeDocument/2006/relationships/slide" Target="slide32.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slide" Target="slide34.xml"/><Relationship Id="rId11" Type="http://schemas.openxmlformats.org/officeDocument/2006/relationships/image" Target="../media/image1.png"/><Relationship Id="rId5" Type="http://schemas.openxmlformats.org/officeDocument/2006/relationships/slide" Target="slide15.xml"/><Relationship Id="rId10" Type="http://schemas.openxmlformats.org/officeDocument/2006/relationships/slide" Target="slide9.xml"/><Relationship Id="rId4" Type="http://schemas.openxmlformats.org/officeDocument/2006/relationships/slide" Target="slide10.xml"/><Relationship Id="rId9" Type="http://schemas.openxmlformats.org/officeDocument/2006/relationships/slide" Target="slide40.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20000"/>
                <a:lumOff val="80000"/>
              </a:schemeClr>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6" name="标题 5"/>
          <p:cNvSpPr>
            <a:spLocks noGrp="1"/>
          </p:cNvSpPr>
          <p:nvPr>
            <p:ph type="ctrTitle"/>
          </p:nvPr>
        </p:nvSpPr>
        <p:spPr>
          <a:xfrm>
            <a:off x="714348" y="2071678"/>
            <a:ext cx="7772400" cy="1857388"/>
          </a:xfrm>
        </p:spPr>
        <p:txBody>
          <a:bodyPr>
            <a:normAutofit/>
          </a:bodyPr>
          <a:lstStyle/>
          <a:p>
            <a:r>
              <a:rPr lang="zh-CN" altLang="en-US" sz="4800" b="1" dirty="0" smtClean="0">
                <a:solidFill>
                  <a:srgbClr val="FF0000"/>
                </a:solidFill>
                <a:latin typeface="微软雅黑" pitchFamily="34" charset="-122"/>
                <a:ea typeface="微软雅黑" pitchFamily="34" charset="-122"/>
              </a:rPr>
              <a:t>高职院校教师如何做好科研？</a:t>
            </a:r>
            <a:endParaRPr lang="zh-CN" altLang="en-US" sz="4800" b="1" dirty="0">
              <a:solidFill>
                <a:srgbClr val="FF0000"/>
              </a:solidFill>
              <a:latin typeface="微软雅黑" pitchFamily="34" charset="-122"/>
              <a:ea typeface="微软雅黑" pitchFamily="34" charset="-122"/>
            </a:endParaRPr>
          </a:p>
        </p:txBody>
      </p:sp>
      <p:sp>
        <p:nvSpPr>
          <p:cNvPr id="7" name="副标题 6"/>
          <p:cNvSpPr>
            <a:spLocks noGrp="1"/>
          </p:cNvSpPr>
          <p:nvPr>
            <p:ph type="subTitle" idx="1"/>
          </p:nvPr>
        </p:nvSpPr>
        <p:spPr>
          <a:xfrm>
            <a:off x="1142976" y="4286256"/>
            <a:ext cx="7286676" cy="2000264"/>
          </a:xfrm>
        </p:spPr>
        <p:txBody>
          <a:bodyPr>
            <a:normAutofit fontScale="32500" lnSpcReduction="20000"/>
          </a:bodyPr>
          <a:lstStyle/>
          <a:p>
            <a:endParaRPr lang="en-US" altLang="zh-CN" b="1" dirty="0" smtClean="0">
              <a:solidFill>
                <a:schemeClr val="tx1"/>
              </a:solidFill>
              <a:latin typeface="楷体_GB2312" pitchFamily="49" charset="-122"/>
              <a:ea typeface="楷体_GB2312" pitchFamily="49" charset="-122"/>
            </a:endParaRPr>
          </a:p>
          <a:p>
            <a:endParaRPr lang="en-US" altLang="zh-CN" b="1" dirty="0" smtClean="0">
              <a:solidFill>
                <a:schemeClr val="tx1"/>
              </a:solidFill>
              <a:latin typeface="楷体_GB2312" pitchFamily="49" charset="-122"/>
              <a:ea typeface="楷体_GB2312" pitchFamily="49" charset="-122"/>
            </a:endParaRPr>
          </a:p>
          <a:p>
            <a:r>
              <a:rPr lang="zh-CN" altLang="en-US" sz="8600" b="1" dirty="0" smtClean="0">
                <a:solidFill>
                  <a:srgbClr val="160602"/>
                </a:solidFill>
                <a:latin typeface="华文楷体" pitchFamily="2" charset="-122"/>
                <a:ea typeface="华文楷体" pitchFamily="2" charset="-122"/>
              </a:rPr>
              <a:t>余 燕</a:t>
            </a:r>
            <a:endParaRPr lang="en-US" altLang="zh-CN" sz="8600" b="1" dirty="0" smtClean="0">
              <a:solidFill>
                <a:srgbClr val="160602"/>
              </a:solidFill>
              <a:latin typeface="华文楷体" pitchFamily="2" charset="-122"/>
              <a:ea typeface="华文楷体" pitchFamily="2" charset="-122"/>
            </a:endParaRPr>
          </a:p>
          <a:p>
            <a:endParaRPr lang="en-US" altLang="zh-CN" sz="8600" b="1" dirty="0" smtClean="0">
              <a:solidFill>
                <a:srgbClr val="160602"/>
              </a:solidFill>
              <a:latin typeface="华文楷体" pitchFamily="2" charset="-122"/>
              <a:ea typeface="华文楷体" pitchFamily="2" charset="-122"/>
            </a:endParaRPr>
          </a:p>
          <a:p>
            <a:r>
              <a:rPr lang="en-US" altLang="zh-CN" sz="8600" b="1" dirty="0" smtClean="0">
                <a:solidFill>
                  <a:srgbClr val="160602"/>
                </a:solidFill>
                <a:latin typeface="华文楷体" pitchFamily="2" charset="-122"/>
                <a:ea typeface="华文楷体" pitchFamily="2" charset="-122"/>
              </a:rPr>
              <a:t>2019</a:t>
            </a:r>
            <a:r>
              <a:rPr lang="zh-CN" altLang="en-US" sz="8600" b="1" dirty="0" smtClean="0">
                <a:solidFill>
                  <a:srgbClr val="160602"/>
                </a:solidFill>
                <a:latin typeface="华文楷体" pitchFamily="2" charset="-122"/>
                <a:ea typeface="华文楷体" pitchFamily="2" charset="-122"/>
              </a:rPr>
              <a:t>年</a:t>
            </a:r>
            <a:r>
              <a:rPr lang="en-US" altLang="zh-CN" sz="8600" b="1" dirty="0" smtClean="0">
                <a:solidFill>
                  <a:srgbClr val="160602"/>
                </a:solidFill>
                <a:latin typeface="华文楷体" pitchFamily="2" charset="-122"/>
                <a:ea typeface="华文楷体" pitchFamily="2" charset="-122"/>
              </a:rPr>
              <a:t>8</a:t>
            </a:r>
            <a:r>
              <a:rPr lang="zh-CN" altLang="en-US" sz="8600" b="1" dirty="0" smtClean="0">
                <a:solidFill>
                  <a:srgbClr val="160602"/>
                </a:solidFill>
                <a:latin typeface="华文楷体" pitchFamily="2" charset="-122"/>
                <a:ea typeface="华文楷体" pitchFamily="2" charset="-122"/>
              </a:rPr>
              <a:t>月</a:t>
            </a:r>
            <a:r>
              <a:rPr lang="en-US" altLang="zh-CN" sz="8600" b="1" dirty="0" smtClean="0">
                <a:solidFill>
                  <a:srgbClr val="160602"/>
                </a:solidFill>
                <a:latin typeface="华文楷体" pitchFamily="2" charset="-122"/>
                <a:ea typeface="华文楷体" pitchFamily="2" charset="-122"/>
              </a:rPr>
              <a:t>28</a:t>
            </a:r>
            <a:r>
              <a:rPr lang="zh-CN" altLang="en-US" sz="8600" b="1" dirty="0" smtClean="0">
                <a:solidFill>
                  <a:srgbClr val="160602"/>
                </a:solidFill>
                <a:latin typeface="华文楷体" pitchFamily="2" charset="-122"/>
                <a:ea typeface="华文楷体" pitchFamily="2" charset="-122"/>
              </a:rPr>
              <a:t>日</a:t>
            </a:r>
          </a:p>
          <a:p>
            <a:endParaRPr lang="zh-CN" altLang="en-US" dirty="0"/>
          </a:p>
        </p:txBody>
      </p:sp>
      <p:sp>
        <p:nvSpPr>
          <p:cNvPr id="4" name="矩形 3"/>
          <p:cNvSpPr/>
          <p:nvPr/>
        </p:nvSpPr>
        <p:spPr>
          <a:xfrm>
            <a:off x="5143504" y="500042"/>
            <a:ext cx="2359941" cy="369332"/>
          </a:xfrm>
          <a:prstGeom prst="rect">
            <a:avLst/>
          </a:prstGeom>
        </p:spPr>
        <p:txBody>
          <a:bodyPr wrap="none">
            <a:spAutoFit/>
          </a:bodyPr>
          <a:lstStyle/>
          <a:p>
            <a:pPr>
              <a:spcBef>
                <a:spcPct val="50000"/>
              </a:spcBef>
            </a:pPr>
            <a:r>
              <a:rPr lang="en-US" altLang="zh-CN" dirty="0" smtClean="0">
                <a:solidFill>
                  <a:srgbClr val="F6F648"/>
                </a:solidFill>
                <a:latin typeface="华文行楷" pitchFamily="2" charset="-122"/>
                <a:ea typeface="华文行楷" pitchFamily="2" charset="-122"/>
              </a:rPr>
              <a:t>Kunming Metallurgy College</a:t>
            </a:r>
            <a:endParaRPr lang="en-US" altLang="zh-CN" dirty="0">
              <a:solidFill>
                <a:srgbClr val="F6F648"/>
              </a:solidFill>
              <a:latin typeface="华文行楷" pitchFamily="2" charset="-122"/>
              <a:ea typeface="华文行楷" pitchFamily="2" charset="-122"/>
            </a:endParaRPr>
          </a:p>
        </p:txBody>
      </p:sp>
      <p:pic>
        <p:nvPicPr>
          <p:cNvPr id="5" name="Picture 3"/>
          <p:cNvPicPr>
            <a:picLocks noChangeAspect="1" noChangeArrowheads="1"/>
          </p:cNvPicPr>
          <p:nvPr/>
        </p:nvPicPr>
        <p:blipFill>
          <a:blip r:embed="rId2"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428736"/>
            <a:ext cx="8229600" cy="4697427"/>
          </a:xfrm>
        </p:spPr>
        <p:txBody>
          <a:bodyPr/>
          <a:lstStyle/>
          <a:p>
            <a:pPr>
              <a:buNone/>
            </a:pPr>
            <a:r>
              <a:rPr lang="zh-CN" altLang="zh-CN" sz="3600" dirty="0" smtClean="0">
                <a:solidFill>
                  <a:srgbClr val="FF0000"/>
                </a:solidFill>
                <a:latin typeface="隶书" pitchFamily="49" charset="-122"/>
                <a:ea typeface="隶书" pitchFamily="49" charset="-122"/>
              </a:rPr>
              <a:t>二、</a:t>
            </a:r>
            <a:r>
              <a:rPr lang="zh-CN" altLang="en-US" sz="3600" dirty="0" smtClean="0">
                <a:solidFill>
                  <a:srgbClr val="FF0000"/>
                </a:solidFill>
                <a:latin typeface="隶书" pitchFamily="49" charset="-122"/>
                <a:ea typeface="隶书" pitchFamily="49" charset="-122"/>
              </a:rPr>
              <a:t>仔细解读申报指南</a:t>
            </a:r>
            <a:endParaRPr lang="en-US" altLang="zh-CN" sz="3600" dirty="0" smtClean="0">
              <a:solidFill>
                <a:srgbClr val="FF0000"/>
              </a:solidFill>
              <a:latin typeface="黑体" pitchFamily="49" charset="-122"/>
              <a:ea typeface="黑体" pitchFamily="49" charset="-122"/>
            </a:endParaRPr>
          </a:p>
          <a:p>
            <a:pPr>
              <a:buNone/>
            </a:pPr>
            <a:r>
              <a:rPr lang="zh-CN" altLang="en-US" dirty="0" smtClean="0">
                <a:solidFill>
                  <a:srgbClr val="FF0000"/>
                </a:solidFill>
                <a:latin typeface="隶书" pitchFamily="49" charset="-122"/>
                <a:ea typeface="隶书" pitchFamily="49" charset="-122"/>
              </a:rPr>
              <a:t>     </a:t>
            </a:r>
            <a:endParaRPr lang="en-US" altLang="zh-CN" dirty="0" smtClean="0">
              <a:solidFill>
                <a:srgbClr val="FF0000"/>
              </a:solidFill>
              <a:latin typeface="隶书" pitchFamily="49" charset="-122"/>
              <a:ea typeface="隶书" pitchFamily="49" charset="-122"/>
            </a:endParaRPr>
          </a:p>
          <a:p>
            <a:pPr>
              <a:buNone/>
            </a:pPr>
            <a:r>
              <a:rPr lang="en-US" altLang="zh-CN" sz="3600" dirty="0" smtClean="0">
                <a:solidFill>
                  <a:srgbClr val="FF0000"/>
                </a:solidFill>
                <a:latin typeface="隶书" pitchFamily="49" charset="-122"/>
                <a:ea typeface="隶书" pitchFamily="49" charset="-122"/>
              </a:rPr>
              <a:t>      </a:t>
            </a:r>
            <a:r>
              <a:rPr lang="zh-CN" altLang="en-US" sz="3600" dirty="0" smtClean="0">
                <a:solidFill>
                  <a:srgbClr val="0000FF"/>
                </a:solidFill>
                <a:latin typeface="华文新魏" pitchFamily="2" charset="-122"/>
                <a:ea typeface="华文新魏" pitchFamily="2" charset="-122"/>
              </a:rPr>
              <a:t>申报条件</a:t>
            </a:r>
            <a:endParaRPr lang="en-US" altLang="zh-CN" sz="3600" dirty="0" smtClean="0">
              <a:solidFill>
                <a:srgbClr val="0000FF"/>
              </a:solidFill>
              <a:latin typeface="华文新魏" pitchFamily="2" charset="-122"/>
              <a:ea typeface="华文新魏" pitchFamily="2" charset="-122"/>
            </a:endParaRPr>
          </a:p>
          <a:p>
            <a:pPr>
              <a:buNone/>
            </a:pPr>
            <a:r>
              <a:rPr lang="zh-CN" altLang="en-US" sz="3600" dirty="0" smtClean="0">
                <a:solidFill>
                  <a:srgbClr val="0000FF"/>
                </a:solidFill>
                <a:latin typeface="华文新魏" pitchFamily="2" charset="-122"/>
                <a:ea typeface="华文新魏" pitchFamily="2" charset="-122"/>
              </a:rPr>
              <a:t>                    </a:t>
            </a:r>
            <a:r>
              <a:rPr lang="zh-CN" altLang="en-US" sz="3600" b="1" dirty="0" smtClean="0">
                <a:solidFill>
                  <a:srgbClr val="008000"/>
                </a:solidFill>
                <a:latin typeface="华文新魏" pitchFamily="2" charset="-122"/>
                <a:ea typeface="华文新魏" pitchFamily="2" charset="-122"/>
              </a:rPr>
              <a:t>申报要求</a:t>
            </a:r>
            <a:endParaRPr lang="en-US" altLang="zh-CN" sz="3600" b="1" dirty="0" smtClean="0">
              <a:solidFill>
                <a:srgbClr val="008000"/>
              </a:solidFill>
              <a:latin typeface="华文新魏" pitchFamily="2" charset="-122"/>
              <a:ea typeface="华文新魏" pitchFamily="2" charset="-122"/>
            </a:endParaRPr>
          </a:p>
          <a:p>
            <a:pPr>
              <a:buNone/>
            </a:pPr>
            <a:r>
              <a:rPr lang="en-US" altLang="zh-CN" sz="3600" dirty="0" smtClean="0">
                <a:solidFill>
                  <a:srgbClr val="FF0000"/>
                </a:solidFill>
                <a:latin typeface="华文新魏" pitchFamily="2" charset="-122"/>
                <a:ea typeface="华文新魏" pitchFamily="2" charset="-122"/>
              </a:rPr>
              <a:t>           </a:t>
            </a:r>
            <a:r>
              <a:rPr lang="zh-CN" altLang="en-US" sz="3600" dirty="0" smtClean="0">
                <a:solidFill>
                  <a:srgbClr val="FF0000"/>
                </a:solidFill>
                <a:latin typeface="华文新魏" pitchFamily="2" charset="-122"/>
                <a:ea typeface="华文新魏" pitchFamily="2" charset="-122"/>
              </a:rPr>
              <a:t>                指导思想</a:t>
            </a:r>
            <a:endParaRPr lang="en-US" altLang="zh-CN" sz="3600" dirty="0" smtClean="0">
              <a:solidFill>
                <a:srgbClr val="FF0000"/>
              </a:solidFill>
              <a:latin typeface="华文新魏" pitchFamily="2" charset="-122"/>
              <a:ea typeface="华文新魏" pitchFamily="2" charset="-122"/>
            </a:endParaRPr>
          </a:p>
          <a:p>
            <a:pPr>
              <a:buNone/>
            </a:pPr>
            <a:r>
              <a:rPr lang="zh-CN" altLang="en-US" sz="3600" dirty="0" smtClean="0">
                <a:solidFill>
                  <a:srgbClr val="0000FF"/>
                </a:solidFill>
                <a:latin typeface="华文新魏" pitchFamily="2" charset="-122"/>
                <a:ea typeface="华文新魏" pitchFamily="2" charset="-122"/>
              </a:rPr>
              <a:t>                                  指南条目</a:t>
            </a:r>
            <a:endParaRPr lang="en-US" altLang="zh-CN" sz="3600" dirty="0" smtClean="0">
              <a:solidFill>
                <a:srgbClr val="0000FF"/>
              </a:solidFill>
              <a:latin typeface="华文新魏" pitchFamily="2" charset="-122"/>
              <a:ea typeface="华文新魏" pitchFamily="2"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云形标注 6"/>
          <p:cNvSpPr/>
          <p:nvPr/>
        </p:nvSpPr>
        <p:spPr>
          <a:xfrm>
            <a:off x="5643570" y="2714620"/>
            <a:ext cx="1785950" cy="1143008"/>
          </a:xfrm>
          <a:prstGeom prst="cloudCallou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8" name="矩形 7"/>
          <p:cNvSpPr/>
          <p:nvPr/>
        </p:nvSpPr>
        <p:spPr>
          <a:xfrm>
            <a:off x="2428860" y="5286388"/>
            <a:ext cx="5643602" cy="369332"/>
          </a:xfrm>
          <a:prstGeom prst="rect">
            <a:avLst/>
          </a:prstGeom>
        </p:spPr>
        <p:txBody>
          <a:bodyPr wrap="square">
            <a:spAutoFit/>
          </a:bodyPr>
          <a:lstStyle/>
          <a:p>
            <a:pPr>
              <a:buNone/>
            </a:pPr>
            <a:r>
              <a:rPr lang="zh-CN" altLang="en-US" dirty="0" smtClean="0">
                <a:solidFill>
                  <a:srgbClr val="006600"/>
                </a:solidFill>
                <a:latin typeface="华文琥珀" pitchFamily="2" charset="-122"/>
                <a:ea typeface="华文琥珀" pitchFamily="2" charset="-122"/>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1357298"/>
            <a:ext cx="8329642" cy="5054617"/>
          </a:xfrm>
        </p:spPr>
        <p:txBody>
          <a:bodyPr>
            <a:normAutofit/>
          </a:bodyPr>
          <a:lstStyle/>
          <a:p>
            <a:pPr>
              <a:buNone/>
            </a:pPr>
            <a:r>
              <a:rPr lang="zh-CN" altLang="en-US" sz="3000" b="1" dirty="0" smtClean="0">
                <a:solidFill>
                  <a:srgbClr val="0000FF"/>
                </a:solidFill>
                <a:latin typeface="微软雅黑" pitchFamily="34" charset="-122"/>
                <a:ea typeface="微软雅黑" pitchFamily="34" charset="-122"/>
              </a:rPr>
              <a:t>     云南</a:t>
            </a:r>
            <a:r>
              <a:rPr lang="zh-CN" altLang="zh-CN" sz="3000" b="1" dirty="0" smtClean="0">
                <a:solidFill>
                  <a:srgbClr val="0000FF"/>
                </a:solidFill>
                <a:latin typeface="微软雅黑" pitchFamily="34" charset="-122"/>
                <a:ea typeface="微软雅黑" pitchFamily="34" charset="-122"/>
              </a:rPr>
              <a:t>省</a:t>
            </a:r>
            <a:r>
              <a:rPr lang="zh-CN" altLang="en-US" sz="3000" b="1" dirty="0" smtClean="0">
                <a:solidFill>
                  <a:srgbClr val="0000FF"/>
                </a:solidFill>
                <a:latin typeface="微软雅黑" pitchFamily="34" charset="-122"/>
                <a:ea typeface="微软雅黑" pitchFamily="34" charset="-122"/>
              </a:rPr>
              <a:t>哲</a:t>
            </a:r>
            <a:r>
              <a:rPr lang="zh-CN" altLang="zh-CN" sz="3000" b="1" dirty="0" smtClean="0">
                <a:solidFill>
                  <a:srgbClr val="0000FF"/>
                </a:solidFill>
                <a:latin typeface="微软雅黑" pitchFamily="34" charset="-122"/>
                <a:ea typeface="微软雅黑" pitchFamily="34" charset="-122"/>
              </a:rPr>
              <a:t>社规划项目《课题指南》条目</a:t>
            </a:r>
            <a:endParaRPr lang="en-US" altLang="zh-CN" sz="3000" b="1" dirty="0" smtClean="0">
              <a:solidFill>
                <a:srgbClr val="0000FF"/>
              </a:solidFill>
              <a:latin typeface="微软雅黑" pitchFamily="34" charset="-122"/>
              <a:ea typeface="微软雅黑" pitchFamily="34" charset="-122"/>
            </a:endParaRPr>
          </a:p>
          <a:p>
            <a:pPr>
              <a:buNone/>
            </a:pPr>
            <a:endParaRPr lang="en-US" altLang="zh-CN" b="1" dirty="0" smtClean="0">
              <a:solidFill>
                <a:srgbClr val="0000FF"/>
              </a:solidFill>
              <a:latin typeface="微软雅黑" pitchFamily="34" charset="-122"/>
              <a:ea typeface="微软雅黑" pitchFamily="34" charset="-122"/>
            </a:endParaRPr>
          </a:p>
          <a:p>
            <a:pPr>
              <a:buNone/>
            </a:pPr>
            <a:r>
              <a:rPr lang="zh-CN" altLang="zh-CN" b="1" dirty="0" smtClean="0">
                <a:solidFill>
                  <a:srgbClr val="006600"/>
                </a:solidFill>
                <a:latin typeface="微软雅黑" pitchFamily="34" charset="-122"/>
                <a:ea typeface="微软雅黑" pitchFamily="34" charset="-122"/>
              </a:rPr>
              <a:t>具体条目（带</a:t>
            </a:r>
            <a:r>
              <a:rPr lang="en-US" altLang="zh-CN" b="1" dirty="0" smtClean="0">
                <a:solidFill>
                  <a:srgbClr val="006600"/>
                </a:solidFill>
                <a:latin typeface="微软雅黑" pitchFamily="34" charset="-122"/>
                <a:ea typeface="微软雅黑" pitchFamily="34" charset="-122"/>
              </a:rPr>
              <a:t>*</a:t>
            </a:r>
            <a:r>
              <a:rPr lang="zh-CN" altLang="zh-CN" b="1" dirty="0" smtClean="0">
                <a:solidFill>
                  <a:srgbClr val="006600"/>
                </a:solidFill>
                <a:latin typeface="微软雅黑" pitchFamily="34" charset="-122"/>
                <a:ea typeface="微软雅黑" pitchFamily="34" charset="-122"/>
              </a:rPr>
              <a:t>号） </a:t>
            </a:r>
            <a:r>
              <a:rPr lang="zh-CN" altLang="en-US" b="1" dirty="0" smtClean="0">
                <a:solidFill>
                  <a:srgbClr val="006600"/>
                </a:solidFill>
                <a:latin typeface="微软雅黑" pitchFamily="34" charset="-122"/>
                <a:ea typeface="微软雅黑" pitchFamily="34" charset="-122"/>
              </a:rPr>
              <a:t>－－－</a:t>
            </a:r>
            <a:r>
              <a:rPr lang="zh-CN" altLang="zh-CN" b="1" dirty="0" smtClean="0">
                <a:solidFill>
                  <a:srgbClr val="006600"/>
                </a:solidFill>
                <a:latin typeface="微软雅黑" pitchFamily="34" charset="-122"/>
                <a:ea typeface="微软雅黑" pitchFamily="34" charset="-122"/>
              </a:rPr>
              <a:t>可选择不同的研究角度、方法和侧重点，对条目文字表述作适当修改。</a:t>
            </a:r>
            <a:endParaRPr lang="en-US" altLang="zh-CN" b="1" dirty="0" smtClean="0">
              <a:solidFill>
                <a:srgbClr val="006600"/>
              </a:solidFill>
              <a:latin typeface="微软雅黑" pitchFamily="34" charset="-122"/>
              <a:ea typeface="微软雅黑" pitchFamily="34" charset="-122"/>
            </a:endParaRPr>
          </a:p>
          <a:p>
            <a:pPr>
              <a:buNone/>
            </a:pPr>
            <a:endParaRPr lang="en-US" altLang="zh-CN" b="1" dirty="0" smtClean="0">
              <a:solidFill>
                <a:srgbClr val="006600"/>
              </a:solidFill>
              <a:latin typeface="微软雅黑" pitchFamily="34" charset="-122"/>
              <a:ea typeface="微软雅黑" pitchFamily="34" charset="-122"/>
            </a:endParaRPr>
          </a:p>
          <a:p>
            <a:pPr>
              <a:buNone/>
            </a:pPr>
            <a:r>
              <a:rPr lang="zh-CN" altLang="zh-CN" b="1" dirty="0" smtClean="0">
                <a:latin typeface="微软雅黑" pitchFamily="34" charset="-122"/>
                <a:ea typeface="微软雅黑" pitchFamily="34" charset="-122"/>
              </a:rPr>
              <a:t>方向性条目</a:t>
            </a:r>
            <a:r>
              <a:rPr lang="zh-CN" altLang="en-US" b="1" dirty="0" smtClean="0">
                <a:latin typeface="微软雅黑" pitchFamily="34" charset="-122"/>
                <a:ea typeface="微软雅黑" pitchFamily="34" charset="-122"/>
              </a:rPr>
              <a:t>－－－</a:t>
            </a:r>
            <a:r>
              <a:rPr lang="zh-CN" altLang="zh-CN" b="1" dirty="0" smtClean="0">
                <a:latin typeface="微软雅黑" pitchFamily="34" charset="-122"/>
                <a:ea typeface="微软雅黑" pitchFamily="34" charset="-122"/>
              </a:rPr>
              <a:t>只规定研究的范围和方向，申请人要据此自行设计具体题目</a:t>
            </a:r>
            <a:r>
              <a:rPr lang="zh-CN" altLang="zh-CN" dirty="0" smtClean="0"/>
              <a:t>。</a:t>
            </a:r>
            <a:endParaRPr lang="en-US" altLang="zh-CN" dirty="0" smtClean="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半闭框 4"/>
          <p:cNvSpPr/>
          <p:nvPr/>
        </p:nvSpPr>
        <p:spPr>
          <a:xfrm>
            <a:off x="428596" y="928670"/>
            <a:ext cx="1285884" cy="785818"/>
          </a:xfrm>
          <a:prstGeom prst="halfFrame">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928646"/>
            <a:ext cx="8229600" cy="5929354"/>
          </a:xfrm>
        </p:spPr>
        <p:txBody>
          <a:bodyPr>
            <a:normAutofit/>
          </a:bodyPr>
          <a:lstStyle/>
          <a:p>
            <a:pPr>
              <a:buNone/>
            </a:pPr>
            <a:r>
              <a:rPr lang="zh-CN" altLang="en-US" sz="5100" dirty="0" smtClean="0">
                <a:solidFill>
                  <a:srgbClr val="FF0000"/>
                </a:solidFill>
              </a:rPr>
              <a:t>            统计学</a:t>
            </a:r>
            <a:endParaRPr lang="zh-CN" altLang="zh-CN" sz="5100" b="1" dirty="0" smtClean="0">
              <a:solidFill>
                <a:srgbClr val="FF0000"/>
              </a:solidFill>
            </a:endParaRPr>
          </a:p>
          <a:p>
            <a:pPr>
              <a:buNone/>
            </a:pPr>
            <a:r>
              <a:rPr lang="en-US" altLang="zh-CN" sz="2000" dirty="0" smtClean="0">
                <a:solidFill>
                  <a:srgbClr val="0000FF"/>
                </a:solidFill>
              </a:rPr>
              <a:t>* 1.</a:t>
            </a:r>
            <a:r>
              <a:rPr lang="zh-CN" altLang="zh-CN" sz="2000" dirty="0" smtClean="0">
                <a:solidFill>
                  <a:srgbClr val="0000FF"/>
                </a:solidFill>
              </a:rPr>
              <a:t>地方政府财政风险监测与预警的统计研究</a:t>
            </a:r>
          </a:p>
          <a:p>
            <a:pPr>
              <a:buNone/>
            </a:pPr>
            <a:r>
              <a:rPr lang="en-US" altLang="zh-CN" sz="2000" dirty="0" smtClean="0">
                <a:solidFill>
                  <a:srgbClr val="0000FF"/>
                </a:solidFill>
              </a:rPr>
              <a:t>* 2.</a:t>
            </a:r>
            <a:r>
              <a:rPr lang="zh-CN" altLang="zh-CN" sz="2000" dirty="0" smtClean="0">
                <a:solidFill>
                  <a:srgbClr val="0000FF"/>
                </a:solidFill>
              </a:rPr>
              <a:t>云南新产业新业态新模式统计监测研究</a:t>
            </a:r>
          </a:p>
          <a:p>
            <a:pPr>
              <a:buNone/>
            </a:pPr>
            <a:r>
              <a:rPr lang="en-US" altLang="zh-CN" sz="2000" dirty="0" smtClean="0">
                <a:solidFill>
                  <a:srgbClr val="0000FF"/>
                </a:solidFill>
              </a:rPr>
              <a:t>* 3.</a:t>
            </a:r>
            <a:r>
              <a:rPr lang="zh-CN" altLang="zh-CN" sz="2000" dirty="0" smtClean="0">
                <a:solidFill>
                  <a:srgbClr val="0000FF"/>
                </a:solidFill>
              </a:rPr>
              <a:t>云南能源发展质量效率测度研究</a:t>
            </a:r>
          </a:p>
          <a:p>
            <a:pPr>
              <a:buNone/>
            </a:pPr>
            <a:r>
              <a:rPr lang="en-US" altLang="zh-CN" sz="2000" dirty="0" smtClean="0">
                <a:solidFill>
                  <a:srgbClr val="0000FF"/>
                </a:solidFill>
              </a:rPr>
              <a:t>* 4.</a:t>
            </a:r>
            <a:r>
              <a:rPr lang="zh-CN" altLang="zh-CN" sz="2000" dirty="0" smtClean="0">
                <a:solidFill>
                  <a:srgbClr val="0000FF"/>
                </a:solidFill>
              </a:rPr>
              <a:t>云南营商环境的指数化评价研究</a:t>
            </a:r>
          </a:p>
          <a:p>
            <a:pPr>
              <a:buNone/>
            </a:pPr>
            <a:r>
              <a:rPr lang="en-US" altLang="zh-CN" sz="2000" dirty="0" smtClean="0">
                <a:solidFill>
                  <a:srgbClr val="0000FF"/>
                </a:solidFill>
              </a:rPr>
              <a:t>* 5.</a:t>
            </a:r>
            <a:r>
              <a:rPr lang="zh-CN" altLang="zh-CN" sz="2000" dirty="0" smtClean="0">
                <a:solidFill>
                  <a:srgbClr val="0000FF"/>
                </a:solidFill>
              </a:rPr>
              <a:t>云南经济高质量发展的测度与驱动因素研究</a:t>
            </a:r>
          </a:p>
          <a:p>
            <a:pPr>
              <a:buNone/>
            </a:pPr>
            <a:r>
              <a:rPr lang="en-US" altLang="zh-CN" sz="2000" dirty="0" smtClean="0">
                <a:solidFill>
                  <a:srgbClr val="0000FF"/>
                </a:solidFill>
              </a:rPr>
              <a:t>* 6.</a:t>
            </a:r>
            <a:r>
              <a:rPr lang="zh-CN" altLang="zh-CN" sz="2000" dirty="0" smtClean="0">
                <a:solidFill>
                  <a:srgbClr val="0000FF"/>
                </a:solidFill>
              </a:rPr>
              <a:t>云南发展不平衡不充分的统计测度研究</a:t>
            </a:r>
          </a:p>
          <a:p>
            <a:pPr>
              <a:buNone/>
            </a:pPr>
            <a:r>
              <a:rPr lang="en-US" altLang="zh-CN" sz="2000" dirty="0" smtClean="0"/>
              <a:t>    7.</a:t>
            </a:r>
            <a:r>
              <a:rPr lang="zh-CN" altLang="zh-CN" sz="2000" dirty="0" smtClean="0"/>
              <a:t>云南民营经济发展相关问题的统计研究</a:t>
            </a:r>
          </a:p>
          <a:p>
            <a:pPr>
              <a:buNone/>
            </a:pPr>
            <a:r>
              <a:rPr lang="en-US" altLang="zh-CN" sz="2000" dirty="0" smtClean="0"/>
              <a:t>    8.</a:t>
            </a:r>
            <a:r>
              <a:rPr lang="zh-CN" altLang="zh-CN" sz="2000" dirty="0" smtClean="0"/>
              <a:t>云南经济结构变化的全要素生产率增长效应研究</a:t>
            </a:r>
          </a:p>
          <a:p>
            <a:pPr>
              <a:buNone/>
            </a:pPr>
            <a:r>
              <a:rPr lang="en-US" altLang="zh-CN" sz="2000" dirty="0" smtClean="0"/>
              <a:t>    9.</a:t>
            </a:r>
            <a:r>
              <a:rPr lang="zh-CN" altLang="zh-CN" sz="2000" dirty="0" smtClean="0"/>
              <a:t>新时代云南产业升级的统计监测研究</a:t>
            </a:r>
          </a:p>
          <a:p>
            <a:pPr>
              <a:buNone/>
            </a:pPr>
            <a:r>
              <a:rPr lang="en-US" altLang="zh-CN" sz="2000" dirty="0" smtClean="0"/>
              <a:t>   10.</a:t>
            </a:r>
            <a:r>
              <a:rPr lang="zh-CN" altLang="zh-CN" sz="2000" dirty="0" smtClean="0"/>
              <a:t>云南乡村振兴相关问题的统计研究</a:t>
            </a:r>
          </a:p>
          <a:p>
            <a:pPr>
              <a:buNone/>
            </a:pPr>
            <a:r>
              <a:rPr lang="en-US" altLang="zh-CN" sz="2000" dirty="0" smtClean="0"/>
              <a:t>   11.</a:t>
            </a:r>
            <a:r>
              <a:rPr lang="zh-CN" altLang="zh-CN" sz="2000" dirty="0" smtClean="0"/>
              <a:t>云南美丽县城建设考核评价体系研究</a:t>
            </a:r>
          </a:p>
          <a:p>
            <a:pPr>
              <a:buNone/>
            </a:pPr>
            <a:r>
              <a:rPr lang="en-US" altLang="zh-CN" sz="2000" dirty="0" smtClean="0"/>
              <a:t>   12.</a:t>
            </a:r>
            <a:r>
              <a:rPr lang="zh-CN" altLang="zh-CN" sz="2000" dirty="0" smtClean="0"/>
              <a:t>云南特色小城镇发展的综合评价体系研究</a:t>
            </a:r>
          </a:p>
          <a:p>
            <a:pPr>
              <a:buNone/>
            </a:pPr>
            <a:r>
              <a:rPr lang="en-US" altLang="zh-CN" sz="2000" dirty="0" smtClean="0"/>
              <a:t>   13.</a:t>
            </a:r>
            <a:r>
              <a:rPr lang="zh-CN" altLang="zh-CN" sz="2000" dirty="0" smtClean="0"/>
              <a:t>云南电子商务发展水平的统计测度及其效应研究</a:t>
            </a:r>
            <a:endParaRPr lang="zh-CN" altLang="zh-CN" sz="2000"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半闭框 4"/>
          <p:cNvSpPr/>
          <p:nvPr/>
        </p:nvSpPr>
        <p:spPr>
          <a:xfrm>
            <a:off x="785786" y="928670"/>
            <a:ext cx="1143008" cy="642942"/>
          </a:xfrm>
          <a:prstGeom prst="halfFrame">
            <a:avLst>
              <a:gd name="adj1" fmla="val 33333"/>
              <a:gd name="adj2" fmla="val 12688"/>
            </a:avLst>
          </a:prstGeom>
          <a:solidFill>
            <a:srgbClr val="FF0000">
              <a:alpha val="95000"/>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28596" y="714356"/>
            <a:ext cx="8229600" cy="6143644"/>
          </a:xfrm>
        </p:spPr>
        <p:txBody>
          <a:bodyPr>
            <a:normAutofit fontScale="40000" lnSpcReduction="20000"/>
          </a:bodyPr>
          <a:lstStyle/>
          <a:p>
            <a:pPr>
              <a:buNone/>
            </a:pPr>
            <a:r>
              <a:rPr lang="en-US" altLang="zh-CN" sz="7000" dirty="0" smtClean="0">
                <a:latin typeface="+mn-ea"/>
              </a:rPr>
              <a:t>                   </a:t>
            </a:r>
            <a:r>
              <a:rPr lang="zh-CN" altLang="zh-CN" sz="8000" dirty="0" smtClean="0">
                <a:solidFill>
                  <a:srgbClr val="FF0000"/>
                </a:solidFill>
                <a:latin typeface="+mn-ea"/>
              </a:rPr>
              <a:t>管理学</a:t>
            </a:r>
            <a:r>
              <a:rPr lang="en-US" altLang="zh-CN" sz="8000" dirty="0" smtClean="0">
                <a:solidFill>
                  <a:srgbClr val="FF0000"/>
                </a:solidFill>
                <a:latin typeface="+mn-ea"/>
              </a:rPr>
              <a:t>1</a:t>
            </a:r>
          </a:p>
          <a:p>
            <a:pPr>
              <a:buNone/>
            </a:pPr>
            <a:r>
              <a:rPr lang="en-US" altLang="zh-CN" sz="5400" dirty="0" smtClean="0"/>
              <a:t>* 1.</a:t>
            </a:r>
            <a:r>
              <a:rPr lang="zh-CN" altLang="zh-CN" sz="5400" dirty="0" smtClean="0"/>
              <a:t>新时代深化云南国有企业混合所有制改革研究</a:t>
            </a:r>
          </a:p>
          <a:p>
            <a:pPr>
              <a:buNone/>
            </a:pPr>
            <a:r>
              <a:rPr lang="en-US" altLang="zh-CN" sz="5400" dirty="0" smtClean="0"/>
              <a:t>* 2.</a:t>
            </a:r>
            <a:r>
              <a:rPr lang="zh-CN" altLang="zh-CN" sz="5400" dirty="0" smtClean="0"/>
              <a:t>新时代优化提升云南营商环境的政策研究</a:t>
            </a:r>
          </a:p>
          <a:p>
            <a:pPr>
              <a:buNone/>
            </a:pPr>
            <a:r>
              <a:rPr lang="en-US" altLang="zh-CN" sz="5400" dirty="0" smtClean="0"/>
              <a:t>* 3.</a:t>
            </a:r>
            <a:r>
              <a:rPr lang="zh-CN" altLang="zh-CN" sz="5400" dirty="0" smtClean="0"/>
              <a:t>“一带一路”倡议下云南企业国际化战略研究</a:t>
            </a:r>
          </a:p>
          <a:p>
            <a:pPr>
              <a:buNone/>
            </a:pPr>
            <a:r>
              <a:rPr lang="en-US" altLang="zh-CN" sz="5400" dirty="0" smtClean="0"/>
              <a:t>* 4.</a:t>
            </a:r>
            <a:r>
              <a:rPr lang="zh-CN" altLang="zh-CN" sz="5400" dirty="0" smtClean="0"/>
              <a:t>云南绿色食品产业供应链建设研究</a:t>
            </a:r>
          </a:p>
          <a:p>
            <a:pPr>
              <a:buNone/>
            </a:pPr>
            <a:r>
              <a:rPr lang="en-US" altLang="zh-CN" sz="5400" dirty="0" smtClean="0"/>
              <a:t>* 5.</a:t>
            </a:r>
            <a:r>
              <a:rPr lang="zh-CN" altLang="zh-CN" sz="5400" dirty="0" smtClean="0"/>
              <a:t>云南省生态环境投入创新机制研究</a:t>
            </a:r>
          </a:p>
          <a:p>
            <a:pPr>
              <a:buNone/>
            </a:pPr>
            <a:r>
              <a:rPr lang="en-US" altLang="zh-CN" sz="5400" dirty="0" smtClean="0"/>
              <a:t>* 6.</a:t>
            </a:r>
            <a:r>
              <a:rPr lang="zh-CN" altLang="zh-CN" sz="5400" dirty="0" smtClean="0"/>
              <a:t>破解云南省公益类科研院所困境对策研究</a:t>
            </a:r>
          </a:p>
          <a:p>
            <a:pPr>
              <a:buNone/>
            </a:pPr>
            <a:r>
              <a:rPr lang="en-US" altLang="zh-CN" sz="5400" dirty="0" smtClean="0"/>
              <a:t>* 7.</a:t>
            </a:r>
            <a:r>
              <a:rPr lang="zh-CN" altLang="zh-CN" sz="5400" dirty="0" smtClean="0"/>
              <a:t>云南省美丽县城建设实证研究</a:t>
            </a:r>
          </a:p>
          <a:p>
            <a:pPr>
              <a:buNone/>
            </a:pPr>
            <a:r>
              <a:rPr lang="en-US" altLang="zh-CN" sz="5400" dirty="0" smtClean="0"/>
              <a:t>* 8.</a:t>
            </a:r>
            <a:r>
              <a:rPr lang="zh-CN" altLang="zh-CN" sz="5400" dirty="0" smtClean="0"/>
              <a:t>云南新型智库考核评价机制研究</a:t>
            </a:r>
          </a:p>
          <a:p>
            <a:pPr>
              <a:buNone/>
            </a:pPr>
            <a:r>
              <a:rPr lang="en-US" altLang="zh-CN" sz="5400" dirty="0" smtClean="0"/>
              <a:t>* 9.</a:t>
            </a:r>
            <a:r>
              <a:rPr lang="zh-CN" altLang="zh-CN" sz="5400" dirty="0" smtClean="0"/>
              <a:t>云南财政科技经费效率评价及对策研究</a:t>
            </a:r>
          </a:p>
          <a:p>
            <a:pPr>
              <a:buNone/>
            </a:pPr>
            <a:r>
              <a:rPr lang="en-US" altLang="zh-CN" sz="5400" dirty="0" smtClean="0"/>
              <a:t>     </a:t>
            </a:r>
            <a:r>
              <a:rPr lang="en-US" altLang="zh-CN" sz="5400" dirty="0" smtClean="0">
                <a:solidFill>
                  <a:srgbClr val="0000FF"/>
                </a:solidFill>
              </a:rPr>
              <a:t>10.</a:t>
            </a:r>
            <a:r>
              <a:rPr lang="zh-CN" altLang="zh-CN" sz="5400" dirty="0" smtClean="0">
                <a:solidFill>
                  <a:srgbClr val="0000FF"/>
                </a:solidFill>
              </a:rPr>
              <a:t>乡村振兴战略背景下农村社会组织发展管理研究</a:t>
            </a:r>
          </a:p>
          <a:p>
            <a:pPr>
              <a:buNone/>
            </a:pPr>
            <a:r>
              <a:rPr lang="en-US" altLang="zh-CN" sz="5400" dirty="0" smtClean="0">
                <a:solidFill>
                  <a:srgbClr val="0000FF"/>
                </a:solidFill>
              </a:rPr>
              <a:t>     11.</a:t>
            </a:r>
            <a:r>
              <a:rPr lang="zh-CN" altLang="zh-CN" sz="5400" dirty="0" smtClean="0">
                <a:solidFill>
                  <a:srgbClr val="0000FF"/>
                </a:solidFill>
              </a:rPr>
              <a:t>乡村振兴战略背景下的云南城乡融合发展体制机制研究</a:t>
            </a:r>
          </a:p>
          <a:p>
            <a:pPr>
              <a:buNone/>
            </a:pPr>
            <a:r>
              <a:rPr lang="en-US" altLang="zh-CN" sz="5400" dirty="0" smtClean="0">
                <a:solidFill>
                  <a:srgbClr val="0000FF"/>
                </a:solidFill>
              </a:rPr>
              <a:t>     12.</a:t>
            </a:r>
            <a:r>
              <a:rPr lang="zh-CN" altLang="zh-CN" sz="5400" dirty="0" smtClean="0">
                <a:solidFill>
                  <a:srgbClr val="0000FF"/>
                </a:solidFill>
              </a:rPr>
              <a:t>乡村振兴背景下云南数字乡村战略研究</a:t>
            </a:r>
          </a:p>
          <a:p>
            <a:pPr>
              <a:buNone/>
            </a:pPr>
            <a:r>
              <a:rPr lang="en-US" altLang="zh-CN" sz="5400" dirty="0" smtClean="0">
                <a:solidFill>
                  <a:srgbClr val="0000FF"/>
                </a:solidFill>
              </a:rPr>
              <a:t>     13.</a:t>
            </a:r>
            <a:r>
              <a:rPr lang="zh-CN" altLang="zh-CN" sz="5400" dirty="0" smtClean="0">
                <a:solidFill>
                  <a:srgbClr val="0000FF"/>
                </a:solidFill>
              </a:rPr>
              <a:t>跨境电商融合发展模式研究</a:t>
            </a:r>
          </a:p>
          <a:p>
            <a:pPr>
              <a:buNone/>
            </a:pPr>
            <a:r>
              <a:rPr lang="en-US" altLang="zh-CN" sz="5400" dirty="0" smtClean="0">
                <a:solidFill>
                  <a:srgbClr val="0000FF"/>
                </a:solidFill>
              </a:rPr>
              <a:t>     14.</a:t>
            </a:r>
            <a:r>
              <a:rPr lang="zh-CN" altLang="zh-CN" sz="5400" dirty="0" smtClean="0">
                <a:solidFill>
                  <a:srgbClr val="0000FF"/>
                </a:solidFill>
              </a:rPr>
              <a:t>基于全要素协同的科技成果转化机制与对策研究</a:t>
            </a:r>
          </a:p>
          <a:p>
            <a:pPr>
              <a:buNone/>
            </a:pPr>
            <a:r>
              <a:rPr lang="en-US" altLang="zh-CN" sz="5400" dirty="0" smtClean="0">
                <a:solidFill>
                  <a:srgbClr val="0000FF"/>
                </a:solidFill>
              </a:rPr>
              <a:t>     15.</a:t>
            </a:r>
            <a:r>
              <a:rPr lang="zh-CN" altLang="zh-CN" sz="5400" dirty="0" smtClean="0">
                <a:solidFill>
                  <a:srgbClr val="0000FF"/>
                </a:solidFill>
              </a:rPr>
              <a:t>云南省文旅融合综合执法的现状调查及机制创新研究</a:t>
            </a: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半闭框 4"/>
          <p:cNvSpPr/>
          <p:nvPr/>
        </p:nvSpPr>
        <p:spPr>
          <a:xfrm>
            <a:off x="928662" y="571480"/>
            <a:ext cx="1143008" cy="642942"/>
          </a:xfrm>
          <a:prstGeom prst="halfFrame">
            <a:avLst>
              <a:gd name="adj1" fmla="val 33333"/>
              <a:gd name="adj2" fmla="val 12688"/>
            </a:avLst>
          </a:prstGeom>
          <a:solidFill>
            <a:srgbClr val="FF0000">
              <a:alpha val="95000"/>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500042"/>
            <a:ext cx="8229600" cy="5929354"/>
          </a:xfrm>
        </p:spPr>
        <p:txBody>
          <a:bodyPr>
            <a:normAutofit fontScale="40000" lnSpcReduction="20000"/>
          </a:bodyPr>
          <a:lstStyle/>
          <a:p>
            <a:pPr>
              <a:buNone/>
            </a:pPr>
            <a:endParaRPr lang="en-US" altLang="zh-CN" sz="5400" dirty="0" smtClean="0"/>
          </a:p>
          <a:p>
            <a:pPr>
              <a:buNone/>
            </a:pPr>
            <a:r>
              <a:rPr lang="en-US" altLang="zh-CN" sz="5400" dirty="0" smtClean="0"/>
              <a:t>           </a:t>
            </a:r>
            <a:r>
              <a:rPr lang="zh-CN" altLang="zh-CN" sz="9000" dirty="0" smtClean="0">
                <a:solidFill>
                  <a:srgbClr val="FF0000"/>
                </a:solidFill>
              </a:rPr>
              <a:t>管理学</a:t>
            </a:r>
            <a:r>
              <a:rPr lang="en-US" altLang="zh-CN" sz="9000" dirty="0" smtClean="0">
                <a:solidFill>
                  <a:srgbClr val="FF0000"/>
                </a:solidFill>
              </a:rPr>
              <a:t>2</a:t>
            </a:r>
            <a:endParaRPr lang="zh-CN" altLang="zh-CN" sz="9000" b="1" dirty="0" smtClean="0">
              <a:solidFill>
                <a:srgbClr val="FF0000"/>
              </a:solidFill>
            </a:endParaRPr>
          </a:p>
          <a:p>
            <a:pPr>
              <a:buNone/>
            </a:pPr>
            <a:r>
              <a:rPr lang="en-US" altLang="zh-CN" sz="5400" dirty="0" smtClean="0"/>
              <a:t>16.</a:t>
            </a:r>
            <a:r>
              <a:rPr lang="zh-CN" altLang="zh-CN" sz="5400" dirty="0" smtClean="0"/>
              <a:t>云南省优势农产品跨境电子商务发展策略研究</a:t>
            </a:r>
          </a:p>
          <a:p>
            <a:pPr>
              <a:buNone/>
            </a:pPr>
            <a:r>
              <a:rPr lang="en-US" altLang="zh-CN" sz="5400" dirty="0" smtClean="0"/>
              <a:t>17.</a:t>
            </a:r>
            <a:r>
              <a:rPr lang="zh-CN" altLang="zh-CN" sz="5400" dirty="0" smtClean="0"/>
              <a:t>云南特色文化产品价值重塑策略研究</a:t>
            </a:r>
          </a:p>
          <a:p>
            <a:pPr>
              <a:buNone/>
            </a:pPr>
            <a:r>
              <a:rPr lang="en-US" altLang="zh-CN" sz="5400" dirty="0" smtClean="0"/>
              <a:t>18.</a:t>
            </a:r>
            <a:r>
              <a:rPr lang="zh-CN" altLang="zh-CN" sz="5400" dirty="0" smtClean="0"/>
              <a:t>云南构建产业现代供应链体系研究</a:t>
            </a:r>
          </a:p>
          <a:p>
            <a:pPr>
              <a:buNone/>
            </a:pPr>
            <a:r>
              <a:rPr lang="en-US" altLang="zh-CN" sz="5400" dirty="0" smtClean="0"/>
              <a:t>19.</a:t>
            </a:r>
            <a:r>
              <a:rPr lang="zh-CN" altLang="zh-CN" sz="5400" dirty="0" smtClean="0"/>
              <a:t>云南生态文明建设中生态文化遗产保护研究</a:t>
            </a:r>
          </a:p>
          <a:p>
            <a:pPr>
              <a:buNone/>
            </a:pPr>
            <a:r>
              <a:rPr lang="en-US" altLang="zh-CN" sz="5400" dirty="0" smtClean="0"/>
              <a:t>20.</a:t>
            </a:r>
            <a:r>
              <a:rPr lang="zh-CN" altLang="zh-CN" sz="5400" dirty="0" smtClean="0"/>
              <a:t>云南小农户融入高原绿色农业体系的利益联结机制研究</a:t>
            </a:r>
          </a:p>
          <a:p>
            <a:pPr>
              <a:buNone/>
            </a:pPr>
            <a:r>
              <a:rPr lang="en-US" altLang="zh-CN" sz="5400" dirty="0" smtClean="0"/>
              <a:t>21.</a:t>
            </a:r>
            <a:r>
              <a:rPr lang="zh-CN" altLang="zh-CN" sz="5400" dirty="0" smtClean="0"/>
              <a:t>云南农产品质量安全保障协同机制研究</a:t>
            </a:r>
          </a:p>
          <a:p>
            <a:pPr>
              <a:buNone/>
            </a:pPr>
            <a:r>
              <a:rPr lang="en-US" altLang="zh-CN" sz="5400" dirty="0" smtClean="0"/>
              <a:t>22.</a:t>
            </a:r>
            <a:r>
              <a:rPr lang="zh-CN" altLang="zh-CN" sz="5400" dirty="0" smtClean="0"/>
              <a:t>云南地方城市活力测评及提升路径研究</a:t>
            </a:r>
          </a:p>
          <a:p>
            <a:pPr>
              <a:buNone/>
            </a:pPr>
            <a:r>
              <a:rPr lang="en-US" altLang="zh-CN" sz="5400" dirty="0" smtClean="0"/>
              <a:t>23.</a:t>
            </a:r>
            <a:r>
              <a:rPr lang="zh-CN" altLang="zh-CN" sz="5400" dirty="0" smtClean="0"/>
              <a:t>云南旅游市场规范与跨区域协同治理研究</a:t>
            </a:r>
          </a:p>
          <a:p>
            <a:pPr>
              <a:buNone/>
            </a:pPr>
            <a:r>
              <a:rPr lang="en-US" altLang="zh-CN" sz="5400" dirty="0" smtClean="0"/>
              <a:t>24.</a:t>
            </a:r>
            <a:r>
              <a:rPr lang="zh-CN" altLang="zh-CN" sz="5400" dirty="0" smtClean="0"/>
              <a:t>云南边境旅游走廊空间协同治理模式研究</a:t>
            </a:r>
          </a:p>
          <a:p>
            <a:pPr>
              <a:buNone/>
            </a:pPr>
            <a:r>
              <a:rPr lang="en-US" altLang="zh-CN" sz="5400" dirty="0" smtClean="0"/>
              <a:t>25.</a:t>
            </a:r>
            <a:r>
              <a:rPr lang="zh-CN" altLang="zh-CN" sz="5400" dirty="0" smtClean="0"/>
              <a:t>高铁时代云南全产业链旅游新格局研究</a:t>
            </a:r>
          </a:p>
          <a:p>
            <a:pPr>
              <a:buNone/>
            </a:pPr>
            <a:r>
              <a:rPr lang="en-US" altLang="zh-CN" sz="5400" dirty="0" smtClean="0"/>
              <a:t>26.</a:t>
            </a:r>
            <a:r>
              <a:rPr lang="zh-CN" altLang="zh-CN" sz="5400" dirty="0" smtClean="0"/>
              <a:t>培育云南新型旅游文化业态和消费模式研究</a:t>
            </a:r>
          </a:p>
          <a:p>
            <a:pPr>
              <a:buNone/>
            </a:pPr>
            <a:r>
              <a:rPr lang="en-US" altLang="zh-CN" sz="5400" dirty="0" smtClean="0"/>
              <a:t>27.</a:t>
            </a:r>
            <a:r>
              <a:rPr lang="zh-CN" altLang="zh-CN" sz="5400" dirty="0" smtClean="0"/>
              <a:t>云南构建“互联网</a:t>
            </a:r>
            <a:r>
              <a:rPr lang="en-US" altLang="zh-CN" sz="5400" dirty="0" smtClean="0"/>
              <a:t>+</a:t>
            </a:r>
            <a:r>
              <a:rPr lang="zh-CN" altLang="zh-CN" sz="5400" dirty="0" smtClean="0"/>
              <a:t>护理”的健康养老服务模式研究</a:t>
            </a:r>
          </a:p>
          <a:p>
            <a:pPr>
              <a:buNone/>
            </a:pPr>
            <a:r>
              <a:rPr lang="en-US" altLang="zh-CN" sz="5400" dirty="0" smtClean="0"/>
              <a:t>28.</a:t>
            </a:r>
            <a:r>
              <a:rPr lang="zh-CN" altLang="zh-CN" sz="5400" dirty="0" smtClean="0"/>
              <a:t>推进云南“互联网</a:t>
            </a:r>
            <a:r>
              <a:rPr lang="en-US" altLang="zh-CN" sz="5400" dirty="0" smtClean="0"/>
              <a:t>+</a:t>
            </a:r>
            <a:r>
              <a:rPr lang="zh-CN" altLang="zh-CN" sz="5400" dirty="0" smtClean="0"/>
              <a:t>医疗健康”发展研究</a:t>
            </a:r>
          </a:p>
          <a:p>
            <a:pPr>
              <a:buNone/>
            </a:pPr>
            <a:r>
              <a:rPr lang="en-US" altLang="zh-CN" sz="5400" dirty="0" smtClean="0"/>
              <a:t>29.</a:t>
            </a:r>
            <a:r>
              <a:rPr lang="zh-CN" altLang="zh-CN" sz="5400" dirty="0" smtClean="0"/>
              <a:t>推进云南“互联网</a:t>
            </a:r>
            <a:r>
              <a:rPr lang="en-US" altLang="zh-CN" sz="5400" dirty="0" smtClean="0"/>
              <a:t>+</a:t>
            </a:r>
            <a:r>
              <a:rPr lang="zh-CN" altLang="zh-CN" sz="5400" dirty="0" smtClean="0"/>
              <a:t>政务服务”研究</a:t>
            </a:r>
            <a:endParaRPr lang="zh-CN" altLang="zh-CN" sz="5400"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半闭框 4"/>
          <p:cNvSpPr/>
          <p:nvPr/>
        </p:nvSpPr>
        <p:spPr>
          <a:xfrm>
            <a:off x="428596" y="571480"/>
            <a:ext cx="1143008" cy="642942"/>
          </a:xfrm>
          <a:prstGeom prst="halfFrame">
            <a:avLst>
              <a:gd name="adj1" fmla="val 33333"/>
              <a:gd name="adj2" fmla="val 12688"/>
            </a:avLst>
          </a:prstGeom>
          <a:solidFill>
            <a:srgbClr val="FF0000">
              <a:alpha val="95000"/>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14422"/>
            <a:ext cx="8229600" cy="4911741"/>
          </a:xfrm>
        </p:spPr>
        <p:txBody>
          <a:bodyPr/>
          <a:lstStyle/>
          <a:p>
            <a:pPr>
              <a:buNone/>
            </a:pPr>
            <a:r>
              <a:rPr lang="zh-CN" altLang="en-US" sz="3600" dirty="0" smtClean="0">
                <a:solidFill>
                  <a:srgbClr val="FF0000"/>
                </a:solidFill>
                <a:latin typeface="隶书" pitchFamily="49" charset="-122"/>
                <a:ea typeface="隶书" pitchFamily="49" charset="-122"/>
              </a:rPr>
              <a:t>三、明确科研方向选题</a:t>
            </a:r>
            <a:endParaRPr lang="en-US" altLang="zh-CN" sz="3600" dirty="0" smtClean="0">
              <a:solidFill>
                <a:srgbClr val="FF0000"/>
              </a:solidFill>
              <a:latin typeface="隶书" pitchFamily="49" charset="-122"/>
              <a:ea typeface="隶书" pitchFamily="49" charset="-122"/>
            </a:endParaRPr>
          </a:p>
          <a:p>
            <a:pPr>
              <a:buNone/>
            </a:pPr>
            <a:r>
              <a:rPr lang="en-US" altLang="zh-CN" dirty="0" smtClean="0">
                <a:solidFill>
                  <a:srgbClr val="FF0000"/>
                </a:solidFill>
                <a:latin typeface="隶书" pitchFamily="49" charset="-122"/>
                <a:ea typeface="隶书" pitchFamily="49" charset="-122"/>
              </a:rPr>
              <a:t>                </a:t>
            </a:r>
          </a:p>
          <a:p>
            <a:pPr>
              <a:buNone/>
            </a:pPr>
            <a:r>
              <a:rPr lang="en-US" altLang="zh-CN" dirty="0" smtClean="0">
                <a:solidFill>
                  <a:srgbClr val="FF0000"/>
                </a:solidFill>
                <a:latin typeface="隶书" pitchFamily="49" charset="-122"/>
                <a:ea typeface="隶书" pitchFamily="49" charset="-122"/>
              </a:rPr>
              <a:t> </a:t>
            </a:r>
            <a:r>
              <a:rPr lang="zh-CN" altLang="en-US" b="1" dirty="0" smtClean="0">
                <a:solidFill>
                  <a:srgbClr val="0000FF"/>
                </a:solidFill>
                <a:latin typeface="黑体" pitchFamily="49" charset="-122"/>
                <a:ea typeface="黑体" pitchFamily="49" charset="-122"/>
              </a:rPr>
              <a:t>选题的目标性</a:t>
            </a:r>
            <a:r>
              <a:rPr lang="en-US" altLang="zh-CN" b="1" dirty="0" smtClean="0">
                <a:solidFill>
                  <a:srgbClr val="0000FF"/>
                </a:solidFill>
                <a:latin typeface="黑体" pitchFamily="49" charset="-122"/>
                <a:ea typeface="黑体" pitchFamily="49" charset="-122"/>
              </a:rPr>
              <a:t>---</a:t>
            </a:r>
            <a:r>
              <a:rPr lang="zh-CN" altLang="en-US" b="1" dirty="0" smtClean="0">
                <a:solidFill>
                  <a:srgbClr val="0000FF"/>
                </a:solidFill>
                <a:latin typeface="黑体" pitchFamily="49" charset="-122"/>
                <a:ea typeface="黑体" pitchFamily="49" charset="-122"/>
              </a:rPr>
              <a:t>要做什么？</a:t>
            </a:r>
            <a:endParaRPr lang="en-US" altLang="zh-CN" b="1" dirty="0" smtClean="0">
              <a:solidFill>
                <a:srgbClr val="0000FF"/>
              </a:solidFill>
              <a:latin typeface="黑体" pitchFamily="49" charset="-122"/>
              <a:ea typeface="黑体" pitchFamily="49" charset="-122"/>
            </a:endParaRPr>
          </a:p>
          <a:p>
            <a:pPr>
              <a:buNone/>
            </a:pPr>
            <a:r>
              <a:rPr lang="en-US" altLang="zh-CN" dirty="0" smtClean="0">
                <a:solidFill>
                  <a:srgbClr val="FF0000"/>
                </a:solidFill>
                <a:latin typeface="隶书" pitchFamily="49" charset="-122"/>
                <a:ea typeface="隶书" pitchFamily="49" charset="-122"/>
              </a:rPr>
              <a:t>          </a:t>
            </a:r>
            <a:endParaRPr lang="en-US" altLang="zh-CN" b="1" dirty="0" smtClean="0">
              <a:ea typeface="宋体" pitchFamily="2" charset="-122"/>
            </a:endParaRPr>
          </a:p>
          <a:p>
            <a:pPr>
              <a:buNone/>
            </a:pPr>
            <a:r>
              <a:rPr lang="en-US" altLang="zh-CN" b="1" dirty="0" smtClean="0">
                <a:ea typeface="宋体" pitchFamily="2" charset="-122"/>
              </a:rPr>
              <a:t>                        </a:t>
            </a:r>
            <a:endParaRPr lang="zh-CN" altLang="en-US" dirty="0">
              <a:solidFill>
                <a:srgbClr val="006600"/>
              </a:solidFill>
              <a:latin typeface="华文琥珀" pitchFamily="2" charset="-122"/>
              <a:ea typeface="华文琥珀" pitchFamily="2"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云形标注 6"/>
          <p:cNvSpPr/>
          <p:nvPr/>
        </p:nvSpPr>
        <p:spPr>
          <a:xfrm>
            <a:off x="6286512" y="2000240"/>
            <a:ext cx="1714512" cy="1357322"/>
          </a:xfrm>
          <a:prstGeom prst="cloudCallout">
            <a:avLst/>
          </a:prstGeom>
          <a:gradFill flip="none" rotWithShape="1">
            <a:gsLst>
              <a:gs pos="10000">
                <a:srgbClr val="92D050"/>
              </a:gs>
              <a:gs pos="80000">
                <a:schemeClr val="accent2">
                  <a:shade val="93000"/>
                  <a:satMod val="130000"/>
                </a:schemeClr>
              </a:gs>
              <a:gs pos="100000">
                <a:schemeClr val="accent2">
                  <a:shade val="94000"/>
                  <a:satMod val="135000"/>
                </a:schemeClr>
              </a:gs>
            </a:gsLst>
            <a:lin ang="2700000" scaled="1"/>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6" name="矩形 5"/>
          <p:cNvSpPr/>
          <p:nvPr/>
        </p:nvSpPr>
        <p:spPr>
          <a:xfrm>
            <a:off x="2285984" y="3500438"/>
            <a:ext cx="5429288" cy="1477328"/>
          </a:xfrm>
          <a:prstGeom prst="rect">
            <a:avLst/>
          </a:prstGeom>
        </p:spPr>
        <p:txBody>
          <a:bodyPr wrap="square">
            <a:spAutoFit/>
          </a:bodyPr>
          <a:lstStyle/>
          <a:p>
            <a:r>
              <a:rPr lang="en-US" altLang="zh-CN" dirty="0" smtClean="0">
                <a:solidFill>
                  <a:srgbClr val="0000FF"/>
                </a:solidFill>
                <a:latin typeface="微软雅黑" pitchFamily="34" charset="-122"/>
                <a:ea typeface="微软雅黑" pitchFamily="34" charset="-122"/>
              </a:rPr>
              <a:t> </a:t>
            </a:r>
          </a:p>
          <a:p>
            <a:endParaRPr lang="en-US" altLang="zh-CN" sz="3600" dirty="0" smtClean="0">
              <a:solidFill>
                <a:srgbClr val="0000FF"/>
              </a:solidFill>
              <a:latin typeface="微软雅黑" pitchFamily="34" charset="-122"/>
              <a:ea typeface="微软雅黑" pitchFamily="34" charset="-122"/>
            </a:endParaRPr>
          </a:p>
          <a:p>
            <a:r>
              <a:rPr lang="zh-CN" altLang="en-US" sz="3600" b="1" dirty="0" smtClean="0">
                <a:solidFill>
                  <a:srgbClr val="160602"/>
                </a:solidFill>
                <a:latin typeface="+mn-ea"/>
              </a:rPr>
              <a:t>研究基础   个人研究专长</a:t>
            </a:r>
            <a:endParaRPr lang="zh-CN" altLang="en-US" sz="3600" b="1" dirty="0">
              <a:solidFill>
                <a:srgbClr val="160602"/>
              </a:solidFill>
              <a:latin typeface="+mn-ea"/>
            </a:endParaRPr>
          </a:p>
        </p:txBody>
      </p:sp>
      <p:sp>
        <p:nvSpPr>
          <p:cNvPr id="8" name="笑脸 7"/>
          <p:cNvSpPr/>
          <p:nvPr/>
        </p:nvSpPr>
        <p:spPr>
          <a:xfrm>
            <a:off x="1000100" y="4071942"/>
            <a:ext cx="857256" cy="1000132"/>
          </a:xfrm>
          <a:prstGeom prst="smileyFac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14422"/>
            <a:ext cx="8229600" cy="4911741"/>
          </a:xfrm>
        </p:spPr>
        <p:txBody>
          <a:bodyPr/>
          <a:lstStyle/>
          <a:p>
            <a:pPr marL="273050" indent="-273050">
              <a:lnSpc>
                <a:spcPct val="150000"/>
              </a:lnSpc>
              <a:spcBef>
                <a:spcPts val="1200"/>
              </a:spcBef>
              <a:buFont typeface="Wingdings" pitchFamily="2" charset="2"/>
              <a:buChar char="Ø"/>
              <a:defRPr/>
            </a:pPr>
            <a:r>
              <a:rPr lang="zh-CN" altLang="en-US" sz="3600" spc="-200" dirty="0" smtClean="0">
                <a:solidFill>
                  <a:srgbClr val="0000FF"/>
                </a:solidFill>
                <a:latin typeface="+mn-ea"/>
              </a:rPr>
              <a:t>城市老年人社区照顾的成本测算及分担机制研究</a:t>
            </a:r>
            <a:endParaRPr lang="en-US" altLang="zh-CN" sz="3600" spc="-200" dirty="0" smtClean="0">
              <a:solidFill>
                <a:srgbClr val="0000FF"/>
              </a:solidFill>
              <a:latin typeface="+mn-ea"/>
            </a:endParaRPr>
          </a:p>
          <a:p>
            <a:pPr marL="273050" indent="-273050">
              <a:lnSpc>
                <a:spcPct val="150000"/>
              </a:lnSpc>
              <a:spcBef>
                <a:spcPts val="1200"/>
              </a:spcBef>
              <a:buNone/>
              <a:defRPr/>
            </a:pPr>
            <a:endParaRPr lang="zh-CN" altLang="en-US" sz="3600" spc="-200" dirty="0" smtClean="0">
              <a:latin typeface="+mn-ea"/>
            </a:endParaRPr>
          </a:p>
          <a:p>
            <a:pPr marL="273050" indent="-273050">
              <a:lnSpc>
                <a:spcPct val="150000"/>
              </a:lnSpc>
              <a:spcBef>
                <a:spcPts val="1200"/>
              </a:spcBef>
              <a:buFont typeface="Wingdings" pitchFamily="2" charset="2"/>
              <a:buChar char="Ø"/>
              <a:defRPr/>
            </a:pPr>
            <a:r>
              <a:rPr lang="zh-CN" altLang="en-US" sz="3600" spc="-200" dirty="0" smtClean="0">
                <a:solidFill>
                  <a:srgbClr val="008000"/>
                </a:solidFill>
                <a:latin typeface="+mn-ea"/>
              </a:rPr>
              <a:t>中国城市女性生育成本建构机制研究</a:t>
            </a:r>
            <a:endParaRPr lang="en-US" altLang="zh-CN" sz="3600" spc="-200" dirty="0">
              <a:solidFill>
                <a:srgbClr val="008000"/>
              </a:solidFill>
              <a:latin typeface="+mn-ea"/>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云形标注 6"/>
          <p:cNvSpPr/>
          <p:nvPr/>
        </p:nvSpPr>
        <p:spPr>
          <a:xfrm>
            <a:off x="5715008" y="2428868"/>
            <a:ext cx="1714512" cy="1357322"/>
          </a:xfrm>
          <a:prstGeom prst="cloudCallout">
            <a:avLst/>
          </a:prstGeom>
          <a:gradFill flip="none" rotWithShape="1">
            <a:gsLst>
              <a:gs pos="10000">
                <a:srgbClr val="92D050"/>
              </a:gs>
              <a:gs pos="80000">
                <a:schemeClr val="accent2">
                  <a:shade val="93000"/>
                  <a:satMod val="130000"/>
                </a:schemeClr>
              </a:gs>
              <a:gs pos="100000">
                <a:schemeClr val="accent2">
                  <a:shade val="94000"/>
                  <a:satMod val="135000"/>
                </a:schemeClr>
              </a:gs>
            </a:gsLst>
            <a:lin ang="2700000" scaled="1"/>
            <a:tileRec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6" name="矩形 5"/>
          <p:cNvSpPr/>
          <p:nvPr/>
        </p:nvSpPr>
        <p:spPr>
          <a:xfrm>
            <a:off x="3857620" y="4143380"/>
            <a:ext cx="3857652" cy="923330"/>
          </a:xfrm>
          <a:prstGeom prst="rect">
            <a:avLst/>
          </a:prstGeom>
        </p:spPr>
        <p:txBody>
          <a:bodyPr wrap="square">
            <a:spAutoFit/>
          </a:bodyPr>
          <a:lstStyle/>
          <a:p>
            <a:r>
              <a:rPr lang="en-US" altLang="zh-CN" dirty="0" smtClean="0">
                <a:solidFill>
                  <a:srgbClr val="0000FF"/>
                </a:solidFill>
                <a:latin typeface="微软雅黑" pitchFamily="34" charset="-122"/>
                <a:ea typeface="微软雅黑" pitchFamily="34" charset="-122"/>
              </a:rPr>
              <a:t> </a:t>
            </a:r>
          </a:p>
          <a:p>
            <a:endParaRPr lang="en-US" altLang="zh-CN" sz="3600" dirty="0" smtClean="0">
              <a:solidFill>
                <a:srgbClr val="0000FF"/>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14422"/>
            <a:ext cx="8229600" cy="4911741"/>
          </a:xfrm>
        </p:spPr>
        <p:txBody>
          <a:bodyPr/>
          <a:lstStyle/>
          <a:p>
            <a:pPr>
              <a:buNone/>
            </a:pPr>
            <a:r>
              <a:rPr lang="zh-CN" altLang="en-US" sz="3600" dirty="0" smtClean="0">
                <a:solidFill>
                  <a:srgbClr val="FF0000"/>
                </a:solidFill>
                <a:latin typeface="隶书" pitchFamily="49" charset="-122"/>
                <a:ea typeface="隶书" pitchFamily="49" charset="-122"/>
              </a:rPr>
              <a:t>三、明确科研方向选题</a:t>
            </a:r>
            <a:endParaRPr lang="en-US" altLang="zh-CN" sz="3600" dirty="0" smtClean="0">
              <a:solidFill>
                <a:srgbClr val="FF0000"/>
              </a:solidFill>
              <a:latin typeface="隶书" pitchFamily="49" charset="-122"/>
              <a:ea typeface="隶书" pitchFamily="49" charset="-122"/>
            </a:endParaRPr>
          </a:p>
          <a:p>
            <a:pPr>
              <a:buNone/>
            </a:pPr>
            <a:r>
              <a:rPr lang="en-US" altLang="zh-CN" dirty="0" smtClean="0">
                <a:solidFill>
                  <a:srgbClr val="FF0000"/>
                </a:solidFill>
                <a:latin typeface="隶书" pitchFamily="49" charset="-122"/>
                <a:ea typeface="隶书" pitchFamily="49" charset="-122"/>
              </a:rPr>
              <a:t>                         </a:t>
            </a:r>
          </a:p>
          <a:p>
            <a:pPr>
              <a:buNone/>
            </a:pPr>
            <a:endParaRPr lang="en-US" altLang="zh-CN" dirty="0" smtClean="0">
              <a:solidFill>
                <a:srgbClr val="0000FF"/>
              </a:solidFill>
              <a:latin typeface="华文琥珀" pitchFamily="2" charset="-122"/>
              <a:ea typeface="华文琥珀" pitchFamily="2" charset="-122"/>
            </a:endParaRPr>
          </a:p>
          <a:p>
            <a:pPr>
              <a:buNone/>
            </a:pPr>
            <a:r>
              <a:rPr lang="zh-CN" altLang="en-US" dirty="0" smtClean="0">
                <a:solidFill>
                  <a:srgbClr val="0000FF"/>
                </a:solidFill>
                <a:latin typeface="华文琥珀" pitchFamily="2" charset="-122"/>
                <a:ea typeface="华文琥珀" pitchFamily="2" charset="-122"/>
              </a:rPr>
              <a:t>选题的创新性</a:t>
            </a:r>
            <a:r>
              <a:rPr lang="en-US" altLang="zh-CN" dirty="0" smtClean="0">
                <a:solidFill>
                  <a:srgbClr val="0000FF"/>
                </a:solidFill>
                <a:latin typeface="华文琥珀" pitchFamily="2" charset="-122"/>
                <a:ea typeface="华文琥珀" pitchFamily="2" charset="-122"/>
              </a:rPr>
              <a:t>---</a:t>
            </a:r>
            <a:r>
              <a:rPr lang="zh-CN" altLang="en-US" dirty="0" smtClean="0">
                <a:solidFill>
                  <a:srgbClr val="0000FF"/>
                </a:solidFill>
                <a:latin typeface="华文琥珀" pitchFamily="2" charset="-122"/>
                <a:ea typeface="华文琥珀" pitchFamily="2" charset="-122"/>
              </a:rPr>
              <a:t>新对象、新方法、新问题</a:t>
            </a:r>
            <a:endParaRPr lang="en-US" altLang="zh-CN" dirty="0" smtClean="0">
              <a:solidFill>
                <a:srgbClr val="0000FF"/>
              </a:solidFill>
              <a:latin typeface="华文琥珀" pitchFamily="2" charset="-122"/>
              <a:ea typeface="华文琥珀" pitchFamily="2" charset="-122"/>
            </a:endParaRPr>
          </a:p>
          <a:p>
            <a:pPr>
              <a:buNone/>
            </a:pPr>
            <a:endParaRPr lang="en-US" altLang="zh-CN" dirty="0" smtClean="0">
              <a:solidFill>
                <a:srgbClr val="FF0000"/>
              </a:solidFill>
              <a:latin typeface="隶书" pitchFamily="49" charset="-122"/>
              <a:ea typeface="隶书" pitchFamily="49" charset="-122"/>
            </a:endParaRPr>
          </a:p>
          <a:p>
            <a:pPr>
              <a:buNone/>
            </a:pPr>
            <a:r>
              <a:rPr lang="zh-CN" altLang="en-US" dirty="0" smtClean="0">
                <a:solidFill>
                  <a:srgbClr val="FF0000"/>
                </a:solidFill>
                <a:latin typeface="隶书" pitchFamily="49" charset="-122"/>
                <a:ea typeface="隶书" pitchFamily="49" charset="-122"/>
              </a:rPr>
              <a:t>          </a:t>
            </a:r>
            <a:endParaRPr lang="en-US" altLang="zh-CN" dirty="0" smtClean="0">
              <a:solidFill>
                <a:srgbClr val="FF0000"/>
              </a:solidFill>
              <a:latin typeface="隶书" pitchFamily="49" charset="-122"/>
              <a:ea typeface="隶书" pitchFamily="49" charset="-122"/>
            </a:endParaRPr>
          </a:p>
          <a:p>
            <a:pPr>
              <a:buNone/>
            </a:pPr>
            <a:endParaRPr lang="zh-CN" altLang="en-US" dirty="0">
              <a:solidFill>
                <a:srgbClr val="006600"/>
              </a:solidFill>
              <a:latin typeface="华文琥珀" pitchFamily="2" charset="-122"/>
              <a:ea typeface="华文琥珀" pitchFamily="2"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矩形 5"/>
          <p:cNvSpPr/>
          <p:nvPr/>
        </p:nvSpPr>
        <p:spPr>
          <a:xfrm>
            <a:off x="1500166" y="4214818"/>
            <a:ext cx="7215238" cy="584775"/>
          </a:xfrm>
          <a:prstGeom prst="rect">
            <a:avLst/>
          </a:prstGeom>
        </p:spPr>
        <p:txBody>
          <a:bodyPr wrap="square">
            <a:spAutoFit/>
          </a:bodyPr>
          <a:lstStyle/>
          <a:p>
            <a:r>
              <a:rPr lang="zh-CN" altLang="en-US" sz="3200" b="1" dirty="0" smtClean="0">
                <a:solidFill>
                  <a:srgbClr val="008000"/>
                </a:solidFill>
                <a:latin typeface="+mn-ea"/>
              </a:rPr>
              <a:t>交叉</a:t>
            </a:r>
            <a:r>
              <a:rPr lang="en-US" altLang="zh-CN" sz="3200" b="1" dirty="0" smtClean="0">
                <a:solidFill>
                  <a:srgbClr val="008000"/>
                </a:solidFill>
                <a:latin typeface="+mn-ea"/>
              </a:rPr>
              <a:t>   </a:t>
            </a:r>
            <a:r>
              <a:rPr lang="zh-CN" altLang="en-US" sz="3200" b="1" dirty="0" smtClean="0">
                <a:solidFill>
                  <a:srgbClr val="008000"/>
                </a:solidFill>
                <a:latin typeface="+mn-ea"/>
              </a:rPr>
              <a:t>不太成熟     研究较少       特色</a:t>
            </a:r>
            <a:endParaRPr lang="en-US" altLang="zh-CN" sz="3200" b="1" dirty="0" smtClean="0">
              <a:solidFill>
                <a:srgbClr val="008000"/>
              </a:solidFill>
              <a:latin typeface="+mn-ea"/>
            </a:endParaRPr>
          </a:p>
        </p:txBody>
      </p:sp>
      <p:sp>
        <p:nvSpPr>
          <p:cNvPr id="8" name="笑脸 7"/>
          <p:cNvSpPr/>
          <p:nvPr/>
        </p:nvSpPr>
        <p:spPr>
          <a:xfrm>
            <a:off x="500034" y="4071942"/>
            <a:ext cx="928694" cy="928694"/>
          </a:xfrm>
          <a:prstGeom prst="smileyFac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
        <p:nvSpPr>
          <p:cNvPr id="10" name="云形标注 9"/>
          <p:cNvSpPr/>
          <p:nvPr/>
        </p:nvSpPr>
        <p:spPr>
          <a:xfrm>
            <a:off x="6215074" y="1500174"/>
            <a:ext cx="1571636" cy="928694"/>
          </a:xfrm>
          <a:prstGeom prst="cloudCallout">
            <a:avLst/>
          </a:prstGeom>
          <a:gradFill flip="none" rotWithShape="1">
            <a:gsLst>
              <a:gs pos="22000">
                <a:srgbClr val="92D050"/>
              </a:gs>
              <a:gs pos="80000">
                <a:schemeClr val="accent2">
                  <a:shade val="93000"/>
                  <a:satMod val="130000"/>
                </a:schemeClr>
              </a:gs>
              <a:gs pos="100000">
                <a:schemeClr val="accent2">
                  <a:shade val="94000"/>
                  <a:satMod val="135000"/>
                </a:schemeClr>
              </a:gs>
            </a:gsLst>
            <a:path path="circle">
              <a:fillToRect l="100000" t="100000"/>
            </a:path>
            <a:tileRect r="-100000" b="-100000"/>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1357298"/>
            <a:ext cx="8329642" cy="5054617"/>
          </a:xfrm>
        </p:spPr>
        <p:txBody>
          <a:bodyPr>
            <a:normAutofit/>
          </a:bodyPr>
          <a:lstStyle/>
          <a:p>
            <a:pPr>
              <a:buNone/>
            </a:pPr>
            <a:r>
              <a:rPr lang="zh-CN" altLang="en-US" sz="3000" b="1" dirty="0" smtClean="0">
                <a:solidFill>
                  <a:srgbClr val="0000FF"/>
                </a:solidFill>
                <a:latin typeface="微软雅黑" pitchFamily="34" charset="-122"/>
                <a:ea typeface="微软雅黑" pitchFamily="34" charset="-122"/>
              </a:rPr>
              <a:t>     </a:t>
            </a:r>
            <a:r>
              <a:rPr lang="zh-CN" altLang="zh-CN" sz="3000" b="1" dirty="0" smtClean="0">
                <a:solidFill>
                  <a:srgbClr val="0000FF"/>
                </a:solidFill>
                <a:latin typeface="微软雅黑" pitchFamily="34" charset="-122"/>
                <a:ea typeface="微软雅黑" pitchFamily="34" charset="-122"/>
              </a:rPr>
              <a:t>指南条目</a:t>
            </a:r>
            <a:r>
              <a:rPr lang="zh-CN" altLang="en-US" sz="3000" b="1" dirty="0" smtClean="0">
                <a:solidFill>
                  <a:srgbClr val="0000FF"/>
                </a:solidFill>
                <a:latin typeface="微软雅黑" pitchFamily="34" charset="-122"/>
                <a:ea typeface="微软雅黑" pitchFamily="34" charset="-122"/>
              </a:rPr>
              <a:t>：</a:t>
            </a:r>
            <a:r>
              <a:rPr lang="zh-CN" altLang="en-US" b="1" noProof="1" smtClean="0">
                <a:solidFill>
                  <a:srgbClr val="0000FF"/>
                </a:solidFill>
                <a:latin typeface="+mn-ea"/>
              </a:rPr>
              <a:t>当代中国公众艺术需求调查</a:t>
            </a:r>
            <a:endParaRPr lang="en-US" altLang="zh-CN" b="1" noProof="1" smtClean="0">
              <a:solidFill>
                <a:srgbClr val="0000FF"/>
              </a:solidFill>
              <a:latin typeface="+mn-ea"/>
            </a:endParaRPr>
          </a:p>
          <a:p>
            <a:pPr algn="ctr">
              <a:lnSpc>
                <a:spcPct val="200000"/>
              </a:lnSpc>
              <a:buFontTx/>
              <a:buNone/>
              <a:defRPr/>
            </a:pPr>
            <a:endParaRPr lang="en-US" altLang="zh-CN" sz="1800" b="1" noProof="1" smtClean="0">
              <a:effectLst>
                <a:outerShdw blurRad="38100" dist="38100" dir="2700000">
                  <a:srgbClr val="FFFFFF"/>
                </a:outerShdw>
              </a:effectLst>
            </a:endParaRPr>
          </a:p>
          <a:p>
            <a:pPr algn="ctr">
              <a:lnSpc>
                <a:spcPct val="200000"/>
              </a:lnSpc>
              <a:buFontTx/>
              <a:buNone/>
              <a:defRPr/>
            </a:pPr>
            <a:r>
              <a:rPr lang="zh-CN" altLang="en-US" sz="1800" b="1" noProof="1" smtClean="0">
                <a:latin typeface="+mj-ea"/>
                <a:ea typeface="+mj-ea"/>
              </a:rPr>
              <a:t>根据研究需要调整后题目为：</a:t>
            </a:r>
            <a:r>
              <a:rPr lang="zh-CN" altLang="en-US" b="1" noProof="1" smtClean="0">
                <a:solidFill>
                  <a:srgbClr val="FF0000"/>
                </a:solidFill>
                <a:latin typeface="+mj-ea"/>
                <a:ea typeface="+mj-ea"/>
              </a:rPr>
              <a:t>中国公众艺术消费现状研究</a:t>
            </a:r>
          </a:p>
          <a:p>
            <a:pPr>
              <a:buNone/>
            </a:pPr>
            <a:r>
              <a:rPr lang="zh-CN" altLang="en-US" b="1" dirty="0" smtClean="0">
                <a:effectLst>
                  <a:outerShdw blurRad="38100" dist="38100" dir="2700000">
                    <a:srgbClr val="FFFFFF"/>
                  </a:outerShdw>
                </a:effectLst>
                <a:latin typeface="Tahoma" pitchFamily="2" charset="0"/>
                <a:ea typeface="宋体" charset="-122"/>
                <a:cs typeface="+mn-ea"/>
              </a:rPr>
              <a:t>       </a:t>
            </a:r>
            <a:endParaRPr lang="en-US" altLang="zh-CN" b="1" dirty="0" smtClean="0">
              <a:effectLst>
                <a:outerShdw blurRad="38100" dist="38100" dir="2700000">
                  <a:srgbClr val="FFFFFF"/>
                </a:outerShdw>
              </a:effectLst>
              <a:latin typeface="Tahoma" pitchFamily="2" charset="0"/>
              <a:ea typeface="宋体" charset="-122"/>
              <a:cs typeface="+mn-ea"/>
            </a:endParaRPr>
          </a:p>
          <a:p>
            <a:pPr>
              <a:buNone/>
            </a:pPr>
            <a:r>
              <a:rPr lang="en-US" altLang="zh-CN" b="1" dirty="0" smtClean="0">
                <a:effectLst>
                  <a:outerShdw blurRad="38100" dist="38100" dir="2700000">
                    <a:srgbClr val="FFFFFF"/>
                  </a:outerShdw>
                </a:effectLst>
                <a:latin typeface="Tahoma" pitchFamily="2" charset="0"/>
                <a:ea typeface="宋体" charset="-122"/>
                <a:cs typeface="+mn-ea"/>
              </a:rPr>
              <a:t>                 </a:t>
            </a:r>
            <a:r>
              <a:rPr lang="zh-CN" altLang="en-US" b="1" dirty="0" smtClean="0">
                <a:solidFill>
                  <a:srgbClr val="008000"/>
                </a:solidFill>
                <a:latin typeface="Tahoma" pitchFamily="2" charset="0"/>
                <a:ea typeface="宋体" charset="-122"/>
                <a:cs typeface="+mn-ea"/>
              </a:rPr>
              <a:t>艺术经济管理类跨学科研究</a:t>
            </a:r>
            <a:endParaRPr lang="en-US" altLang="zh-CN" dirty="0" smtClean="0">
              <a:solidFill>
                <a:srgbClr val="008000"/>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1357298"/>
            <a:ext cx="8329642" cy="5054617"/>
          </a:xfrm>
        </p:spPr>
        <p:txBody>
          <a:bodyPr>
            <a:normAutofit/>
          </a:bodyPr>
          <a:lstStyle/>
          <a:p>
            <a:pPr>
              <a:buNone/>
            </a:pPr>
            <a:r>
              <a:rPr lang="zh-CN" altLang="en-US" sz="3000" b="1" dirty="0" smtClean="0">
                <a:solidFill>
                  <a:srgbClr val="0000FF"/>
                </a:solidFill>
                <a:latin typeface="微软雅黑" pitchFamily="34" charset="-122"/>
                <a:ea typeface="微软雅黑" pitchFamily="34" charset="-122"/>
              </a:rPr>
              <a:t>     </a:t>
            </a:r>
            <a:r>
              <a:rPr lang="zh-CN" altLang="en-US" b="1" noProof="1" smtClean="0">
                <a:solidFill>
                  <a:srgbClr val="FF0000"/>
                </a:solidFill>
                <a:latin typeface="+mj-ea"/>
                <a:ea typeface="+mj-ea"/>
              </a:rPr>
              <a:t>中国公众艺术消费现状研究</a:t>
            </a:r>
            <a:r>
              <a:rPr lang="zh-CN" altLang="en-US" sz="1600" b="1" noProof="1" smtClean="0">
                <a:solidFill>
                  <a:srgbClr val="008000"/>
                </a:solidFill>
                <a:latin typeface="仿宋" pitchFamily="49" charset="-122"/>
                <a:ea typeface="仿宋" pitchFamily="49" charset="-122"/>
              </a:rPr>
              <a:t>（</a:t>
            </a:r>
            <a:r>
              <a:rPr lang="zh-CN" altLang="en-US" sz="1600" b="1" dirty="0" smtClean="0">
                <a:solidFill>
                  <a:srgbClr val="008000"/>
                </a:solidFill>
                <a:latin typeface="仿宋" pitchFamily="49" charset="-122"/>
                <a:ea typeface="仿宋" pitchFamily="49" charset="-122"/>
                <a:cs typeface="+mn-ea"/>
              </a:rPr>
              <a:t>艺术经济管理类跨学科研究</a:t>
            </a:r>
            <a:r>
              <a:rPr lang="zh-CN" altLang="en-US" sz="1600" b="1" noProof="1" smtClean="0">
                <a:solidFill>
                  <a:srgbClr val="008000"/>
                </a:solidFill>
                <a:latin typeface="仿宋" pitchFamily="49" charset="-122"/>
                <a:ea typeface="仿宋" pitchFamily="49" charset="-122"/>
              </a:rPr>
              <a:t>）</a:t>
            </a:r>
          </a:p>
          <a:p>
            <a:pPr>
              <a:buNone/>
            </a:pPr>
            <a:r>
              <a:rPr lang="zh-CN" altLang="en-US" sz="1600" b="1" dirty="0" smtClean="0">
                <a:solidFill>
                  <a:srgbClr val="008000"/>
                </a:solidFill>
                <a:effectLst>
                  <a:outerShdw blurRad="38100" dist="38100" dir="2700000">
                    <a:srgbClr val="FFFFFF"/>
                  </a:outerShdw>
                </a:effectLst>
                <a:latin typeface="仿宋" pitchFamily="49" charset="-122"/>
                <a:ea typeface="仿宋" pitchFamily="49" charset="-122"/>
                <a:cs typeface="+mn-ea"/>
              </a:rPr>
              <a:t>       </a:t>
            </a:r>
            <a:endParaRPr lang="en-US" altLang="zh-CN" sz="1600" b="1" dirty="0" smtClean="0">
              <a:solidFill>
                <a:srgbClr val="008000"/>
              </a:solidFill>
              <a:effectLst>
                <a:outerShdw blurRad="38100" dist="38100" dir="2700000">
                  <a:srgbClr val="FFFFFF"/>
                </a:outerShdw>
              </a:effectLst>
              <a:latin typeface="仿宋" pitchFamily="49" charset="-122"/>
              <a:ea typeface="仿宋" pitchFamily="49" charset="-122"/>
              <a:cs typeface="+mn-ea"/>
            </a:endParaRPr>
          </a:p>
          <a:p>
            <a:pPr>
              <a:buNone/>
            </a:pPr>
            <a:r>
              <a:rPr lang="en-US" altLang="zh-CN" b="1" dirty="0" smtClean="0">
                <a:effectLst>
                  <a:outerShdw blurRad="38100" dist="38100" dir="2700000">
                    <a:srgbClr val="FFFFFF"/>
                  </a:outerShdw>
                </a:effectLst>
                <a:latin typeface="Tahoma" pitchFamily="2" charset="0"/>
                <a:ea typeface="宋体" charset="-122"/>
                <a:cs typeface="+mn-ea"/>
              </a:rPr>
              <a:t>                 </a:t>
            </a:r>
            <a:endParaRPr lang="en-US" altLang="zh-CN" sz="2000" dirty="0" smtClean="0">
              <a:solidFill>
                <a:srgbClr val="008000"/>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2">
            <a:extLst>
              <a:ext uri="{FF2B5EF4-FFF2-40B4-BE49-F238E27FC236}">
                <a16:creationId xmlns="" xmlns:a16="http://schemas.microsoft.com/office/drawing/2014/main" id="{EC9C780D-8D35-4901-8A2A-4EBCC0E3907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71550" y="2060575"/>
            <a:ext cx="6773863" cy="440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28596" y="785794"/>
            <a:ext cx="8186766" cy="5340369"/>
          </a:xfrm>
        </p:spPr>
        <p:txBody>
          <a:bodyPr>
            <a:normAutofit/>
          </a:bodyPr>
          <a:lstStyle/>
          <a:p>
            <a:pPr>
              <a:buNone/>
            </a:pPr>
            <a:r>
              <a:rPr lang="en-US" altLang="zh-CN" dirty="0" smtClean="0">
                <a:solidFill>
                  <a:srgbClr val="FF0000"/>
                </a:solidFill>
                <a:latin typeface="隶书" pitchFamily="49" charset="-122"/>
                <a:ea typeface="隶书" pitchFamily="49" charset="-122"/>
              </a:rPr>
              <a:t> </a:t>
            </a:r>
          </a:p>
          <a:p>
            <a:pPr>
              <a:buNone/>
            </a:pPr>
            <a:r>
              <a:rPr lang="en-US" altLang="zh-CN" dirty="0" smtClean="0">
                <a:solidFill>
                  <a:srgbClr val="FF0000"/>
                </a:solidFill>
                <a:latin typeface="隶书" pitchFamily="49" charset="-122"/>
                <a:ea typeface="隶书" pitchFamily="49" charset="-122"/>
              </a:rPr>
              <a:t>  </a:t>
            </a:r>
            <a:r>
              <a:rPr lang="zh-CN" altLang="zh-CN" dirty="0" smtClean="0">
                <a:solidFill>
                  <a:srgbClr val="FF0000"/>
                </a:solidFill>
                <a:latin typeface="隶书" pitchFamily="49" charset="-122"/>
                <a:ea typeface="隶书" pitchFamily="49" charset="-122"/>
              </a:rPr>
              <a:t>一、</a:t>
            </a:r>
            <a:r>
              <a:rPr lang="zh-CN" altLang="en-US" dirty="0" smtClean="0">
                <a:solidFill>
                  <a:srgbClr val="FF0000"/>
                </a:solidFill>
                <a:latin typeface="隶书" pitchFamily="49" charset="-122"/>
                <a:ea typeface="隶书" pitchFamily="49" charset="-122"/>
                <a:hlinkClick r:id="rId3" action="ppaction://hlinksldjump"/>
              </a:rPr>
              <a:t>高职教师科研意识</a:t>
            </a:r>
            <a:endParaRPr lang="en-US" altLang="zh-CN" dirty="0" smtClean="0">
              <a:solidFill>
                <a:srgbClr val="FF0000"/>
              </a:solidFill>
              <a:latin typeface="隶书" pitchFamily="49" charset="-122"/>
              <a:ea typeface="隶书" pitchFamily="49" charset="-122"/>
            </a:endParaRPr>
          </a:p>
          <a:p>
            <a:pPr>
              <a:buNone/>
            </a:pPr>
            <a:r>
              <a:rPr lang="en-US" altLang="zh-CN" dirty="0" smtClean="0">
                <a:solidFill>
                  <a:srgbClr val="FF0000"/>
                </a:solidFill>
                <a:latin typeface="隶书" pitchFamily="49" charset="-122"/>
                <a:ea typeface="隶书" pitchFamily="49" charset="-122"/>
              </a:rPr>
              <a:t>  </a:t>
            </a:r>
            <a:r>
              <a:rPr lang="zh-CN" altLang="zh-CN" dirty="0" smtClean="0">
                <a:solidFill>
                  <a:srgbClr val="FF0000"/>
                </a:solidFill>
                <a:latin typeface="隶书" pitchFamily="49" charset="-122"/>
                <a:ea typeface="隶书" pitchFamily="49" charset="-122"/>
              </a:rPr>
              <a:t>二、</a:t>
            </a:r>
            <a:r>
              <a:rPr lang="zh-CN" altLang="en-US" dirty="0" smtClean="0">
                <a:solidFill>
                  <a:srgbClr val="FF0000"/>
                </a:solidFill>
                <a:latin typeface="隶书" pitchFamily="49" charset="-122"/>
                <a:ea typeface="隶书" pitchFamily="49" charset="-122"/>
                <a:hlinkClick r:id="rId4" action="ppaction://hlinksldjump"/>
              </a:rPr>
              <a:t>仔细解读申报指南</a:t>
            </a:r>
            <a:endParaRPr lang="en-US" altLang="zh-CN" dirty="0" smtClean="0">
              <a:solidFill>
                <a:srgbClr val="FF0000"/>
              </a:solidFill>
              <a:latin typeface="隶书" pitchFamily="49" charset="-122"/>
              <a:ea typeface="隶书" pitchFamily="49" charset="-122"/>
            </a:endParaRPr>
          </a:p>
          <a:p>
            <a:pPr>
              <a:buNone/>
            </a:pPr>
            <a:r>
              <a:rPr lang="zh-CN" altLang="en-US" dirty="0" smtClean="0">
                <a:solidFill>
                  <a:srgbClr val="FF0000"/>
                </a:solidFill>
                <a:latin typeface="隶书" pitchFamily="49" charset="-122"/>
                <a:ea typeface="隶书" pitchFamily="49" charset="-122"/>
              </a:rPr>
              <a:t>  三、</a:t>
            </a:r>
            <a:r>
              <a:rPr lang="zh-CN" altLang="en-US" dirty="0" smtClean="0">
                <a:solidFill>
                  <a:srgbClr val="FF0000"/>
                </a:solidFill>
                <a:latin typeface="隶书" pitchFamily="49" charset="-122"/>
                <a:ea typeface="隶书" pitchFamily="49" charset="-122"/>
                <a:hlinkClick r:id="rId4" action="ppaction://hlinksldjump"/>
              </a:rPr>
              <a:t>明确科研方向</a:t>
            </a:r>
            <a:r>
              <a:rPr lang="zh-CN" altLang="en-US" dirty="0" smtClean="0">
                <a:solidFill>
                  <a:srgbClr val="FF0000"/>
                </a:solidFill>
                <a:latin typeface="隶书" pitchFamily="49" charset="-122"/>
                <a:ea typeface="隶书" pitchFamily="49" charset="-122"/>
                <a:hlinkClick r:id="rId5" action="ppaction://hlinksldjump"/>
              </a:rPr>
              <a:t>选题</a:t>
            </a:r>
            <a:endParaRPr lang="en-US" altLang="zh-CN" dirty="0" smtClean="0">
              <a:solidFill>
                <a:srgbClr val="FF0000"/>
              </a:solidFill>
              <a:latin typeface="隶书" pitchFamily="49" charset="-122"/>
              <a:ea typeface="隶书" pitchFamily="49" charset="-122"/>
            </a:endParaRPr>
          </a:p>
          <a:p>
            <a:pPr>
              <a:buNone/>
            </a:pPr>
            <a:r>
              <a:rPr lang="zh-CN" altLang="en-US" dirty="0" smtClean="0">
                <a:solidFill>
                  <a:srgbClr val="FF0000"/>
                </a:solidFill>
                <a:latin typeface="隶书" pitchFamily="49" charset="-122"/>
                <a:ea typeface="隶书" pitchFamily="49" charset="-122"/>
              </a:rPr>
              <a:t>  四、</a:t>
            </a:r>
            <a:r>
              <a:rPr lang="zh-CN" altLang="en-US" dirty="0" smtClean="0">
                <a:solidFill>
                  <a:srgbClr val="FF0000"/>
                </a:solidFill>
                <a:latin typeface="隶书" pitchFamily="49" charset="-122"/>
                <a:ea typeface="隶书" pitchFamily="49" charset="-122"/>
                <a:hlinkClick r:id="rId6" action="ppaction://hlinksldjump"/>
              </a:rPr>
              <a:t>认真</a:t>
            </a:r>
            <a:r>
              <a:rPr lang="zh-CN" altLang="en-US" dirty="0" smtClean="0">
                <a:solidFill>
                  <a:srgbClr val="FF0000"/>
                </a:solidFill>
                <a:latin typeface="隶书" pitchFamily="49" charset="-122"/>
                <a:ea typeface="隶书" pitchFamily="49" charset="-122"/>
                <a:hlinkClick r:id="rId7" action="ppaction://hlinksldjump"/>
              </a:rPr>
              <a:t>填写</a:t>
            </a:r>
            <a:r>
              <a:rPr lang="zh-CN" altLang="en-US" dirty="0" smtClean="0">
                <a:solidFill>
                  <a:srgbClr val="FF0000"/>
                </a:solidFill>
                <a:latin typeface="隶书" pitchFamily="49" charset="-122"/>
                <a:ea typeface="隶书" pitchFamily="49" charset="-122"/>
                <a:hlinkClick r:id="rId6" action="ppaction://hlinksldjump"/>
              </a:rPr>
              <a:t>申报表格</a:t>
            </a:r>
            <a:endParaRPr lang="en-US" altLang="zh-CN" dirty="0" smtClean="0">
              <a:solidFill>
                <a:srgbClr val="FF0000"/>
              </a:solidFill>
              <a:latin typeface="隶书" pitchFamily="49" charset="-122"/>
              <a:ea typeface="隶书" pitchFamily="49" charset="-122"/>
            </a:endParaRPr>
          </a:p>
          <a:p>
            <a:pPr>
              <a:buNone/>
            </a:pPr>
            <a:r>
              <a:rPr lang="zh-CN" altLang="en-US" dirty="0" smtClean="0">
                <a:solidFill>
                  <a:srgbClr val="006600"/>
                </a:solidFill>
                <a:latin typeface="隶书" pitchFamily="49" charset="-122"/>
                <a:ea typeface="隶书" pitchFamily="49" charset="-122"/>
              </a:rPr>
              <a:t>           五、</a:t>
            </a:r>
            <a:r>
              <a:rPr lang="zh-CN" altLang="en-US" dirty="0" smtClean="0">
                <a:solidFill>
                  <a:srgbClr val="006600"/>
                </a:solidFill>
                <a:latin typeface="隶书" pitchFamily="49" charset="-122"/>
                <a:ea typeface="隶书" pitchFamily="49" charset="-122"/>
                <a:hlinkClick r:id="rId8" action="ppaction://hlinksldjump"/>
              </a:rPr>
              <a:t>研究进度安排与经费使用</a:t>
            </a:r>
            <a:endParaRPr lang="en-US" altLang="zh-CN" dirty="0" smtClean="0">
              <a:solidFill>
                <a:srgbClr val="006600"/>
              </a:solidFill>
              <a:latin typeface="隶书" pitchFamily="49" charset="-122"/>
              <a:ea typeface="隶书" pitchFamily="49" charset="-122"/>
            </a:endParaRPr>
          </a:p>
          <a:p>
            <a:pPr>
              <a:buNone/>
            </a:pPr>
            <a:r>
              <a:rPr lang="zh-CN" altLang="en-US" dirty="0" smtClean="0">
                <a:solidFill>
                  <a:srgbClr val="006600"/>
                </a:solidFill>
                <a:latin typeface="隶书" pitchFamily="49" charset="-122"/>
                <a:ea typeface="隶书" pitchFamily="49" charset="-122"/>
              </a:rPr>
              <a:t>           六、</a:t>
            </a:r>
            <a:r>
              <a:rPr lang="zh-CN" altLang="en-US" dirty="0" smtClean="0">
                <a:solidFill>
                  <a:srgbClr val="006600"/>
                </a:solidFill>
                <a:latin typeface="隶书" pitchFamily="49" charset="-122"/>
                <a:ea typeface="隶书" pitchFamily="49" charset="-122"/>
                <a:hlinkClick r:id="rId9" action="ppaction://hlinksldjump"/>
              </a:rPr>
              <a:t>重要</a:t>
            </a:r>
            <a:r>
              <a:rPr lang="zh-CN" altLang="en-US" dirty="0" smtClean="0">
                <a:solidFill>
                  <a:srgbClr val="006600"/>
                </a:solidFill>
                <a:latin typeface="隶书" pitchFamily="49" charset="-122"/>
                <a:ea typeface="隶书" pitchFamily="49" charset="-122"/>
                <a:hlinkClick r:id="rId10" action="ppaction://hlinksldjump"/>
              </a:rPr>
              <a:t>事</a:t>
            </a:r>
            <a:r>
              <a:rPr lang="zh-CN" altLang="en-US" dirty="0" smtClean="0">
                <a:solidFill>
                  <a:srgbClr val="006600"/>
                </a:solidFill>
                <a:latin typeface="隶书" pitchFamily="49" charset="-122"/>
                <a:ea typeface="隶书" pitchFamily="49" charset="-122"/>
                <a:hlinkClick r:id="rId9" action="ppaction://hlinksldjump"/>
              </a:rPr>
              <a:t>项变更与结题验收</a:t>
            </a:r>
            <a:endParaRPr lang="zh-CN" altLang="en-US" dirty="0">
              <a:solidFill>
                <a:srgbClr val="006600"/>
              </a:solidFill>
              <a:latin typeface="隶书" pitchFamily="49" charset="-122"/>
              <a:ea typeface="隶书" pitchFamily="49" charset="-122"/>
            </a:endParaRPr>
          </a:p>
        </p:txBody>
      </p:sp>
      <p:pic>
        <p:nvPicPr>
          <p:cNvPr id="4" name="Picture 3"/>
          <p:cNvPicPr>
            <a:picLocks noChangeAspect="1" noChangeArrowheads="1"/>
          </p:cNvPicPr>
          <p:nvPr/>
        </p:nvPicPr>
        <p:blipFill>
          <a:blip r:embed="rId11"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五角星 11"/>
          <p:cNvSpPr/>
          <p:nvPr/>
        </p:nvSpPr>
        <p:spPr>
          <a:xfrm>
            <a:off x="6929454" y="2071678"/>
            <a:ext cx="1071570" cy="1071570"/>
          </a:xfrm>
          <a:prstGeom prst="star5">
            <a:avLst/>
          </a:prstGeom>
          <a:scene3d>
            <a:camera prst="orthographicFront"/>
            <a:lightRig rig="threePt" dir="t"/>
          </a:scene3d>
          <a:sp3d>
            <a:bevelT w="139700" h="139700" prst="divot"/>
          </a:sp3d>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3" name="五角星 12"/>
          <p:cNvSpPr/>
          <p:nvPr/>
        </p:nvSpPr>
        <p:spPr>
          <a:xfrm>
            <a:off x="5357818" y="1214422"/>
            <a:ext cx="1143008" cy="1143008"/>
          </a:xfrm>
          <a:prstGeom prst="star5">
            <a:avLst/>
          </a:prstGeom>
          <a:scene3d>
            <a:camera prst="orthographicFront">
              <a:rot lat="0" lon="0" rev="0"/>
            </a:camera>
            <a:lightRig rig="threePt" dir="t">
              <a:rot lat="0" lon="0" rev="1200000"/>
            </a:lightRig>
          </a:scene3d>
          <a:sp3d>
            <a:bevelT w="63500" h="25400" prst="artDeco"/>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p>
        </p:txBody>
      </p:sp>
      <p:sp>
        <p:nvSpPr>
          <p:cNvPr id="15" name="五角星 14"/>
          <p:cNvSpPr/>
          <p:nvPr/>
        </p:nvSpPr>
        <p:spPr>
          <a:xfrm>
            <a:off x="642910" y="3786190"/>
            <a:ext cx="1143008" cy="1214446"/>
          </a:xfrm>
          <a:prstGeom prst="star5">
            <a:avLst/>
          </a:prstGeom>
          <a:scene3d>
            <a:camera prst="orthographicFront">
              <a:rot lat="0" lon="0" rev="0"/>
            </a:camera>
            <a:lightRig rig="threePt" dir="t">
              <a:rot lat="0" lon="0" rev="1200000"/>
            </a:lightRig>
          </a:scene3d>
          <a:sp3d>
            <a:bevelT w="63500" h="25400" prst="angle"/>
          </a:sp3d>
        </p:spPr>
        <p:style>
          <a:lnRef idx="0">
            <a:schemeClr val="accent5"/>
          </a:lnRef>
          <a:fillRef idx="3">
            <a:schemeClr val="accent5"/>
          </a:fillRef>
          <a:effectRef idx="3">
            <a:schemeClr val="accent5"/>
          </a:effectRef>
          <a:fontRef idx="minor">
            <a:schemeClr val="lt1"/>
          </a:fontRef>
        </p:style>
        <p:txBody>
          <a:bodyPr rtlCol="0" anchor="ctr"/>
          <a:lstStyle/>
          <a:p>
            <a:pPr algn="ctr"/>
            <a:endParaRPr lang="zh-CN" altLang="en-US"/>
          </a:p>
        </p:txBody>
      </p:sp>
      <p:sp>
        <p:nvSpPr>
          <p:cNvPr id="16" name="五角星 15"/>
          <p:cNvSpPr/>
          <p:nvPr/>
        </p:nvSpPr>
        <p:spPr>
          <a:xfrm>
            <a:off x="1785918" y="4643446"/>
            <a:ext cx="1285884" cy="1285884"/>
          </a:xfrm>
          <a:prstGeom prst="star5">
            <a:avLst/>
          </a:prstGeom>
          <a:effectLst>
            <a:outerShdw blurRad="40000" dist="23000" dir="5400000" rotWithShape="0">
              <a:srgbClr val="000000">
                <a:alpha val="35000"/>
              </a:srgbClr>
            </a:outerShdw>
            <a:softEdge rad="12700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1000108"/>
            <a:ext cx="8329642" cy="5411807"/>
          </a:xfrm>
        </p:spPr>
        <p:txBody>
          <a:bodyPr>
            <a:normAutofit/>
          </a:bodyPr>
          <a:lstStyle/>
          <a:p>
            <a:pPr>
              <a:buNone/>
            </a:pPr>
            <a:r>
              <a:rPr lang="zh-CN" altLang="en-US" sz="3000" b="1" dirty="0" smtClean="0">
                <a:solidFill>
                  <a:srgbClr val="0000FF"/>
                </a:solidFill>
                <a:latin typeface="微软雅黑" pitchFamily="34" charset="-122"/>
                <a:ea typeface="微软雅黑" pitchFamily="34" charset="-122"/>
              </a:rPr>
              <a:t>     </a:t>
            </a:r>
            <a:r>
              <a:rPr lang="zh-CN" altLang="en-US" b="1" noProof="1" smtClean="0">
                <a:solidFill>
                  <a:srgbClr val="FF0000"/>
                </a:solidFill>
                <a:latin typeface="+mj-ea"/>
                <a:ea typeface="+mj-ea"/>
              </a:rPr>
              <a:t>中国公众艺术消费现状研究</a:t>
            </a:r>
            <a:r>
              <a:rPr lang="zh-CN" altLang="en-US" sz="1600" b="1" noProof="1" smtClean="0">
                <a:solidFill>
                  <a:srgbClr val="008000"/>
                </a:solidFill>
                <a:latin typeface="仿宋" pitchFamily="49" charset="-122"/>
                <a:ea typeface="仿宋" pitchFamily="49" charset="-122"/>
              </a:rPr>
              <a:t>（</a:t>
            </a:r>
            <a:r>
              <a:rPr lang="zh-CN" altLang="en-US" sz="1600" b="1" dirty="0" smtClean="0">
                <a:solidFill>
                  <a:srgbClr val="008000"/>
                </a:solidFill>
                <a:latin typeface="仿宋" pitchFamily="49" charset="-122"/>
                <a:ea typeface="仿宋" pitchFamily="49" charset="-122"/>
                <a:cs typeface="+mn-ea"/>
              </a:rPr>
              <a:t>艺术经济管理类跨学科研究</a:t>
            </a:r>
            <a:r>
              <a:rPr lang="zh-CN" altLang="en-US" sz="1600" b="1" noProof="1" smtClean="0">
                <a:solidFill>
                  <a:srgbClr val="008000"/>
                </a:solidFill>
                <a:latin typeface="仿宋" pitchFamily="49" charset="-122"/>
                <a:ea typeface="仿宋" pitchFamily="49" charset="-122"/>
              </a:rPr>
              <a:t>）</a:t>
            </a:r>
          </a:p>
          <a:p>
            <a:pPr>
              <a:buNone/>
            </a:pPr>
            <a:r>
              <a:rPr lang="zh-CN" altLang="en-US" sz="1600" b="1" dirty="0" smtClean="0">
                <a:solidFill>
                  <a:srgbClr val="008000"/>
                </a:solidFill>
                <a:effectLst>
                  <a:outerShdw blurRad="38100" dist="38100" dir="2700000">
                    <a:srgbClr val="FFFFFF"/>
                  </a:outerShdw>
                </a:effectLst>
                <a:latin typeface="仿宋" pitchFamily="49" charset="-122"/>
                <a:ea typeface="仿宋" pitchFamily="49" charset="-122"/>
                <a:cs typeface="+mn-ea"/>
              </a:rPr>
              <a:t>       </a:t>
            </a:r>
            <a:endParaRPr lang="en-US" altLang="zh-CN" sz="1600" b="1" dirty="0" smtClean="0">
              <a:solidFill>
                <a:srgbClr val="008000"/>
              </a:solidFill>
              <a:effectLst>
                <a:outerShdw blurRad="38100" dist="38100" dir="2700000">
                  <a:srgbClr val="FFFFFF"/>
                </a:outerShdw>
              </a:effectLst>
              <a:latin typeface="仿宋" pitchFamily="49" charset="-122"/>
              <a:ea typeface="仿宋" pitchFamily="49" charset="-122"/>
              <a:cs typeface="+mn-ea"/>
            </a:endParaRPr>
          </a:p>
          <a:p>
            <a:pPr>
              <a:buNone/>
            </a:pPr>
            <a:r>
              <a:rPr lang="en-US" altLang="zh-CN" b="1" dirty="0" smtClean="0">
                <a:effectLst>
                  <a:outerShdw blurRad="38100" dist="38100" dir="2700000">
                    <a:srgbClr val="FFFFFF"/>
                  </a:outerShdw>
                </a:effectLst>
                <a:latin typeface="Tahoma" pitchFamily="2" charset="0"/>
                <a:ea typeface="宋体" charset="-122"/>
                <a:cs typeface="+mn-ea"/>
              </a:rPr>
              <a:t>                 </a:t>
            </a:r>
            <a:endParaRPr lang="en-US" altLang="zh-CN" sz="2000" dirty="0" smtClean="0">
              <a:solidFill>
                <a:srgbClr val="008000"/>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矩形 5"/>
          <p:cNvSpPr/>
          <p:nvPr/>
        </p:nvSpPr>
        <p:spPr>
          <a:xfrm>
            <a:off x="714348" y="1571612"/>
            <a:ext cx="7858180" cy="4801314"/>
          </a:xfrm>
          <a:prstGeom prst="rect">
            <a:avLst/>
          </a:prstGeom>
        </p:spPr>
        <p:txBody>
          <a:bodyPr wrap="square">
            <a:spAutoFit/>
          </a:bodyPr>
          <a:lstStyle/>
          <a:p>
            <a:r>
              <a:rPr lang="zh-CN" altLang="en-US" dirty="0" smtClean="0">
                <a:solidFill>
                  <a:srgbClr val="0000FF"/>
                </a:solidFill>
                <a:latin typeface="Tahoma" panose="020B0604030504040204" pitchFamily="34" charset="0"/>
                <a:sym typeface="Arial" panose="020B0604020202020204" pitchFamily="34" charset="0"/>
              </a:rPr>
              <a:t>公开发表</a:t>
            </a:r>
            <a:r>
              <a:rPr lang="en-US" altLang="zh-CN" dirty="0" smtClean="0">
                <a:solidFill>
                  <a:srgbClr val="0000FF"/>
                </a:solidFill>
                <a:latin typeface="Tahoma" panose="020B0604030504040204" pitchFamily="34" charset="0"/>
                <a:sym typeface="Arial" panose="020B0604020202020204" pitchFamily="34" charset="0"/>
              </a:rPr>
              <a:t>36</a:t>
            </a:r>
            <a:r>
              <a:rPr lang="zh-CN" altLang="en-US" dirty="0" smtClean="0">
                <a:solidFill>
                  <a:srgbClr val="0000FF"/>
                </a:solidFill>
                <a:latin typeface="Tahoma" panose="020B0604030504040204" pitchFamily="34" charset="0"/>
                <a:sym typeface="Arial" panose="020B0604020202020204" pitchFamily="34" charset="0"/>
              </a:rPr>
              <a:t>篇相关文章	</a:t>
            </a:r>
            <a:endParaRPr lang="en-US" altLang="zh-CN" dirty="0" smtClean="0">
              <a:solidFill>
                <a:srgbClr val="0000FF"/>
              </a:solidFill>
              <a:latin typeface="Tahoma" panose="020B0604030504040204" pitchFamily="34" charset="0"/>
              <a:sym typeface="Arial" panose="020B0604020202020204" pitchFamily="34" charset="0"/>
            </a:endParaRPr>
          </a:p>
          <a:p>
            <a:endParaRPr lang="zh-CN" altLang="en-US" dirty="0" smtClean="0">
              <a:latin typeface="Tahoma" panose="020B0604030504040204" pitchFamily="34" charset="0"/>
            </a:endParaRPr>
          </a:p>
          <a:p>
            <a:r>
              <a:rPr lang="zh-CN" altLang="en-US" dirty="0" smtClean="0">
                <a:latin typeface="Tahoma" panose="020B0604030504040204" pitchFamily="34" charset="0"/>
                <a:sym typeface="Arial" panose="020B0604020202020204" pitchFamily="34" charset="0"/>
              </a:rPr>
              <a:t>中国艺术荣誉制度现状分析（中华工商时报，2013-07-03）	</a:t>
            </a:r>
            <a:endParaRPr lang="zh-CN" altLang="en-US" dirty="0" smtClean="0">
              <a:latin typeface="Tahoma" panose="020B0604030504040204" pitchFamily="34" charset="0"/>
            </a:endParaRPr>
          </a:p>
          <a:p>
            <a:r>
              <a:rPr lang="zh-CN" altLang="en-US" dirty="0" smtClean="0">
                <a:latin typeface="Tahoma" panose="020B0604030504040204" pitchFamily="34" charset="0"/>
                <a:sym typeface="Arial" panose="020B0604020202020204" pitchFamily="34" charset="0"/>
              </a:rPr>
              <a:t>现状面前，艺术招生和高等教育需要冷思考（美术报，2010-02-13）	</a:t>
            </a:r>
            <a:endParaRPr lang="zh-CN" altLang="en-US" dirty="0" smtClean="0">
              <a:latin typeface="Tahoma" panose="020B0604030504040204" pitchFamily="34" charset="0"/>
            </a:endParaRPr>
          </a:p>
          <a:p>
            <a:r>
              <a:rPr lang="zh-CN" altLang="en-US" dirty="0" smtClean="0">
                <a:latin typeface="Tahoma" panose="020B0604030504040204" pitchFamily="34" charset="0"/>
                <a:sym typeface="Arial" panose="020B0604020202020204" pitchFamily="34" charset="0"/>
              </a:rPr>
              <a:t>国外艺术银行的运作模式及其影响（美术观察，2010-02-15）	</a:t>
            </a:r>
          </a:p>
          <a:p>
            <a:r>
              <a:rPr lang="zh-CN" altLang="en-US" dirty="0" smtClean="0">
                <a:latin typeface="Tahoma" panose="020B0604030504040204" pitchFamily="34" charset="0"/>
                <a:sym typeface="宋体" panose="02010600030101010101" pitchFamily="2" charset="-122"/>
              </a:rPr>
              <a:t>认清市场形势，警惕艺术收藏陷阱（美术报，2010-03-20）	</a:t>
            </a:r>
            <a:endParaRPr lang="zh-CN" altLang="en-US" dirty="0" smtClean="0">
              <a:latin typeface="Tahoma" panose="020B0604030504040204" pitchFamily="34" charset="0"/>
            </a:endParaRPr>
          </a:p>
          <a:p>
            <a:r>
              <a:rPr lang="zh-CN" altLang="en-US" dirty="0" smtClean="0">
                <a:latin typeface="Tahoma" panose="020B0604030504040204" pitchFamily="34" charset="0"/>
                <a:sym typeface="宋体" panose="02010600030101010101" pitchFamily="2" charset="-122"/>
              </a:rPr>
              <a:t>从艺术地产纠纷看艺术工作者园区发展（中国美术馆，2010-05-20）	</a:t>
            </a:r>
            <a:endParaRPr lang="zh-CN" altLang="en-US" dirty="0" smtClean="0">
              <a:latin typeface="Tahoma" panose="020B0604030504040204" pitchFamily="34" charset="0"/>
            </a:endParaRPr>
          </a:p>
          <a:p>
            <a:r>
              <a:rPr lang="zh-CN" altLang="en-US" dirty="0" smtClean="0">
                <a:latin typeface="Tahoma" panose="020B0604030504040204" pitchFamily="34" charset="0"/>
                <a:sym typeface="宋体" panose="02010600030101010101" pitchFamily="2" charset="-122"/>
              </a:rPr>
              <a:t>后金融危机时代的艺术品市场与投资（美术报，2010-5-24）</a:t>
            </a:r>
            <a:endParaRPr lang="en-US" altLang="zh-CN" dirty="0" smtClean="0">
              <a:latin typeface="Tahoma" panose="020B0604030504040204" pitchFamily="34" charset="0"/>
              <a:sym typeface="宋体" panose="02010600030101010101" pitchFamily="2" charset="-122"/>
            </a:endParaRPr>
          </a:p>
          <a:p>
            <a:r>
              <a:rPr lang="zh-CN" altLang="en-US" dirty="0" smtClean="0">
                <a:latin typeface="Tahoma" panose="020B0604030504040204" pitchFamily="34" charset="0"/>
                <a:sym typeface="宋体" panose="02010600030101010101" pitchFamily="2" charset="-122"/>
              </a:rPr>
              <a:t>我国创意产业国际贸易特征及对策分析（浙江大学，2011-05-23）	</a:t>
            </a:r>
            <a:endParaRPr lang="zh-CN" altLang="en-US" dirty="0" smtClean="0">
              <a:latin typeface="Tahoma" panose="020B0604030504040204" pitchFamily="34" charset="0"/>
            </a:endParaRPr>
          </a:p>
          <a:p>
            <a:r>
              <a:rPr lang="zh-CN" altLang="en-US" dirty="0" smtClean="0">
                <a:latin typeface="Tahoma" panose="020B0604030504040204" pitchFamily="34" charset="0"/>
                <a:sym typeface="宋体" panose="02010600030101010101" pitchFamily="2" charset="-122"/>
              </a:rPr>
              <a:t>消费领域的新亮点与新趋势（中华工商时报，2009-06-01）</a:t>
            </a:r>
            <a:endParaRPr lang="en-US" altLang="zh-CN" dirty="0" smtClean="0">
              <a:latin typeface="Tahoma" panose="020B0604030504040204" pitchFamily="34" charset="0"/>
              <a:sym typeface="宋体" panose="02010600030101010101" pitchFamily="2" charset="-122"/>
            </a:endParaRPr>
          </a:p>
          <a:p>
            <a:r>
              <a:rPr lang="zh-CN" altLang="en-US" dirty="0" smtClean="0">
                <a:latin typeface="Tahoma" panose="020B0604030504040204" pitchFamily="34" charset="0"/>
                <a:sym typeface="宋体" panose="02010600030101010101" pitchFamily="2" charset="-122"/>
              </a:rPr>
              <a:t>艺术消费——需要阳春白雪还是下里巴人（美术报，2009-12-19）	</a:t>
            </a:r>
            <a:endParaRPr lang="zh-CN" altLang="en-US" dirty="0" smtClean="0">
              <a:latin typeface="Tahoma" panose="020B0604030504040204" pitchFamily="34" charset="0"/>
            </a:endParaRPr>
          </a:p>
          <a:p>
            <a:r>
              <a:rPr lang="zh-CN" altLang="en-US" dirty="0" smtClean="0">
                <a:latin typeface="Tahoma" panose="020B0604030504040204" pitchFamily="34" charset="0"/>
                <a:sym typeface="宋体" panose="02010600030101010101" pitchFamily="2" charset="-122"/>
              </a:rPr>
              <a:t>乡村文化消费亟待提升（中华工商时报，2010-01-20）</a:t>
            </a:r>
            <a:endParaRPr lang="en-US" altLang="zh-CN" dirty="0" smtClean="0">
              <a:latin typeface="Tahoma" panose="020B0604030504040204" pitchFamily="34" charset="0"/>
              <a:sym typeface="宋体" panose="02010600030101010101" pitchFamily="2" charset="-122"/>
            </a:endParaRPr>
          </a:p>
          <a:p>
            <a:r>
              <a:rPr lang="zh-CN" altLang="en-US" dirty="0" smtClean="0">
                <a:solidFill>
                  <a:srgbClr val="0000FF"/>
                </a:solidFill>
                <a:latin typeface="Tahoma" panose="020B0604030504040204" pitchFamily="34" charset="0"/>
                <a:sym typeface="宋体" panose="02010600030101010101" pitchFamily="2" charset="-122"/>
              </a:rPr>
              <a:t>2010年</a:t>
            </a:r>
            <a:r>
              <a:rPr lang="zh-CN" altLang="en-US" dirty="0" smtClean="0">
                <a:latin typeface="Tahoma" panose="020B0604030504040204" pitchFamily="34" charset="0"/>
                <a:sym typeface="宋体" panose="02010600030101010101" pitchFamily="2" charset="-122"/>
              </a:rPr>
              <a:t>中国艺术品投资市场发展趋势分析（新美术，2009-12-15）	</a:t>
            </a:r>
            <a:endParaRPr lang="zh-CN" altLang="en-US" dirty="0" smtClean="0">
              <a:latin typeface="Tahoma" panose="020B0604030504040204" pitchFamily="34" charset="0"/>
            </a:endParaRPr>
          </a:p>
          <a:p>
            <a:r>
              <a:rPr lang="zh-CN" altLang="en-US" dirty="0" smtClean="0">
                <a:solidFill>
                  <a:srgbClr val="0000FF"/>
                </a:solidFill>
                <a:latin typeface="Tahoma" panose="020B0604030504040204" pitchFamily="34" charset="0"/>
                <a:sym typeface="宋体" panose="02010600030101010101" pitchFamily="2" charset="-122"/>
              </a:rPr>
              <a:t>2011年</a:t>
            </a:r>
            <a:r>
              <a:rPr lang="zh-CN" altLang="en-US" dirty="0" smtClean="0">
                <a:latin typeface="Tahoma" panose="020B0604030504040204" pitchFamily="34" charset="0"/>
                <a:sym typeface="宋体" panose="02010600030101010101" pitchFamily="2" charset="-122"/>
              </a:rPr>
              <a:t>中国艺术品市场发展分析和预测(浙江大学江万龄国际经济与金融投资研究中心，2011)	</a:t>
            </a:r>
            <a:endParaRPr lang="zh-CN" altLang="en-US" dirty="0" smtClean="0">
              <a:latin typeface="Tahoma" panose="020B0604030504040204" pitchFamily="34" charset="0"/>
            </a:endParaRPr>
          </a:p>
          <a:p>
            <a:r>
              <a:rPr lang="zh-CN" altLang="en-US" dirty="0" smtClean="0">
                <a:solidFill>
                  <a:srgbClr val="0000FF"/>
                </a:solidFill>
                <a:latin typeface="Tahoma" panose="020B0604030504040204" pitchFamily="34" charset="0"/>
                <a:sym typeface="宋体" panose="02010600030101010101" pitchFamily="2" charset="-122"/>
              </a:rPr>
              <a:t>2012年</a:t>
            </a:r>
            <a:r>
              <a:rPr lang="zh-CN" altLang="en-US" dirty="0" smtClean="0">
                <a:latin typeface="Tahoma" panose="020B0604030504040204" pitchFamily="34" charset="0"/>
                <a:sym typeface="宋体" panose="02010600030101010101" pitchFamily="2" charset="-122"/>
              </a:rPr>
              <a:t>中国艺术品投资市场发展分析与预测(浙江大学江万龄国际经济与金融投资研究中心，2012)	</a:t>
            </a:r>
            <a:endParaRPr lang="zh-CN" altLang="en-US" dirty="0" smtClean="0">
              <a:latin typeface="Tahoma" panose="020B0604030504040204"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14422"/>
            <a:ext cx="8229600" cy="4911741"/>
          </a:xfrm>
        </p:spPr>
        <p:txBody>
          <a:bodyPr>
            <a:normAutofit/>
          </a:bodyPr>
          <a:lstStyle/>
          <a:p>
            <a:pPr>
              <a:buNone/>
            </a:pPr>
            <a:r>
              <a:rPr lang="zh-CN" altLang="en-US" sz="3600" dirty="0" smtClean="0">
                <a:solidFill>
                  <a:srgbClr val="FF0000"/>
                </a:solidFill>
                <a:latin typeface="隶书" pitchFamily="49" charset="-122"/>
                <a:ea typeface="隶书" pitchFamily="49" charset="-122"/>
              </a:rPr>
              <a:t>三、明确科研方向选题</a:t>
            </a:r>
            <a:endParaRPr lang="en-US" altLang="zh-CN" sz="3600" dirty="0" smtClean="0">
              <a:solidFill>
                <a:srgbClr val="FF0000"/>
              </a:solidFill>
              <a:latin typeface="隶书" pitchFamily="49" charset="-122"/>
              <a:ea typeface="隶书" pitchFamily="49" charset="-122"/>
            </a:endParaRPr>
          </a:p>
          <a:p>
            <a:pPr>
              <a:buNone/>
            </a:pPr>
            <a:r>
              <a:rPr lang="en-US" altLang="zh-CN" dirty="0" smtClean="0">
                <a:solidFill>
                  <a:srgbClr val="FF0000"/>
                </a:solidFill>
                <a:latin typeface="隶书" pitchFamily="49" charset="-122"/>
                <a:ea typeface="隶书" pitchFamily="49" charset="-122"/>
              </a:rPr>
              <a:t>                </a:t>
            </a:r>
          </a:p>
          <a:p>
            <a:pPr>
              <a:buNone/>
            </a:pPr>
            <a:r>
              <a:rPr lang="zh-CN" altLang="en-US" dirty="0" smtClean="0">
                <a:solidFill>
                  <a:srgbClr val="006600"/>
                </a:solidFill>
                <a:latin typeface="华文琥珀" pitchFamily="2" charset="-122"/>
                <a:ea typeface="华文琥珀" pitchFamily="2" charset="-122"/>
              </a:rPr>
              <a:t>        </a:t>
            </a:r>
            <a:r>
              <a:rPr lang="zh-CN" altLang="en-US" dirty="0" smtClean="0">
                <a:solidFill>
                  <a:srgbClr val="0000FF"/>
                </a:solidFill>
                <a:latin typeface="华文琥珀" pitchFamily="2" charset="-122"/>
                <a:ea typeface="华文琥珀" pitchFamily="2" charset="-122"/>
              </a:rPr>
              <a:t>选题的可行性</a:t>
            </a:r>
            <a:r>
              <a:rPr lang="en-US" altLang="zh-CN" dirty="0" smtClean="0">
                <a:solidFill>
                  <a:srgbClr val="0000FF"/>
                </a:solidFill>
                <a:latin typeface="华文琥珀" pitchFamily="2" charset="-122"/>
                <a:ea typeface="华文琥珀" pitchFamily="2" charset="-122"/>
              </a:rPr>
              <a:t>------</a:t>
            </a:r>
            <a:r>
              <a:rPr lang="zh-CN" altLang="en-US" dirty="0" smtClean="0">
                <a:solidFill>
                  <a:srgbClr val="0000FF"/>
                </a:solidFill>
                <a:latin typeface="华文琥珀" pitchFamily="2" charset="-122"/>
                <a:ea typeface="华文琥珀" pitchFamily="2" charset="-122"/>
              </a:rPr>
              <a:t>能实施吗？</a:t>
            </a:r>
            <a:endParaRPr lang="en-US" altLang="zh-CN" dirty="0" smtClean="0">
              <a:solidFill>
                <a:srgbClr val="0000FF"/>
              </a:solidFill>
              <a:latin typeface="隶书" pitchFamily="49" charset="-122"/>
              <a:ea typeface="隶书" pitchFamily="49" charset="-122"/>
            </a:endParaRPr>
          </a:p>
          <a:p>
            <a:pPr>
              <a:buNone/>
            </a:pPr>
            <a:endParaRPr lang="en-US" altLang="zh-CN" dirty="0" smtClean="0">
              <a:solidFill>
                <a:srgbClr val="FF0000"/>
              </a:solidFill>
              <a:latin typeface="隶书" pitchFamily="49" charset="-122"/>
              <a:ea typeface="隶书" pitchFamily="49" charset="-122"/>
            </a:endParaRPr>
          </a:p>
          <a:p>
            <a:pPr>
              <a:buNone/>
            </a:pPr>
            <a:r>
              <a:rPr lang="zh-CN" altLang="en-US" dirty="0" smtClean="0">
                <a:solidFill>
                  <a:srgbClr val="FF0000"/>
                </a:solidFill>
                <a:latin typeface="隶书" pitchFamily="49" charset="-122"/>
                <a:ea typeface="隶书" pitchFamily="49" charset="-122"/>
              </a:rPr>
              <a:t>     </a:t>
            </a:r>
            <a:r>
              <a:rPr lang="zh-CN" altLang="en-US" b="1" dirty="0" smtClean="0">
                <a:latin typeface="黑体" pitchFamily="49" charset="-122"/>
                <a:ea typeface="黑体" pitchFamily="49" charset="-122"/>
              </a:rPr>
              <a:t>探索讨论  急需解决  实践层面的问题</a:t>
            </a:r>
          </a:p>
          <a:p>
            <a:pPr>
              <a:buNone/>
            </a:pPr>
            <a:r>
              <a:rPr lang="zh-CN" altLang="en-US" dirty="0" smtClean="0">
                <a:solidFill>
                  <a:srgbClr val="006600"/>
                </a:solidFill>
                <a:latin typeface="华文琥珀" pitchFamily="2" charset="-122"/>
                <a:ea typeface="华文琥珀" pitchFamily="2" charset="-122"/>
              </a:rPr>
              <a:t>         </a:t>
            </a:r>
            <a:endParaRPr lang="en-US" altLang="zh-CN" dirty="0" smtClean="0">
              <a:solidFill>
                <a:srgbClr val="006600"/>
              </a:solidFill>
              <a:latin typeface="华文琥珀" pitchFamily="2" charset="-122"/>
              <a:ea typeface="华文琥珀" pitchFamily="2" charset="-122"/>
            </a:endParaRPr>
          </a:p>
          <a:p>
            <a:pPr>
              <a:buNone/>
            </a:pPr>
            <a:r>
              <a:rPr lang="en-US" altLang="zh-CN" dirty="0" smtClean="0">
                <a:solidFill>
                  <a:srgbClr val="006600"/>
                </a:solidFill>
                <a:latin typeface="华文琥珀" pitchFamily="2" charset="-122"/>
                <a:ea typeface="华文琥珀" pitchFamily="2" charset="-122"/>
              </a:rPr>
              <a:t>                    </a:t>
            </a:r>
            <a:r>
              <a:rPr lang="zh-CN" altLang="en-US" dirty="0" smtClean="0">
                <a:solidFill>
                  <a:srgbClr val="006600"/>
                </a:solidFill>
                <a:latin typeface="+mn-ea"/>
              </a:rPr>
              <a:t>资助标准和研究期限</a:t>
            </a:r>
            <a:endParaRPr lang="en-US" altLang="zh-CN" i="1" dirty="0" smtClean="0">
              <a:solidFill>
                <a:schemeClr val="tx2"/>
              </a:solidFill>
              <a:latin typeface="+mn-ea"/>
            </a:endParaRPr>
          </a:p>
          <a:p>
            <a:pPr>
              <a:buNone/>
            </a:pPr>
            <a:endParaRPr lang="zh-CN" altLang="en-US" dirty="0">
              <a:solidFill>
                <a:srgbClr val="006600"/>
              </a:solidFill>
              <a:latin typeface="华文琥珀" pitchFamily="2" charset="-122"/>
              <a:ea typeface="华文琥珀" pitchFamily="2"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云形标注 6"/>
          <p:cNvSpPr/>
          <p:nvPr/>
        </p:nvSpPr>
        <p:spPr>
          <a:xfrm>
            <a:off x="6429388" y="2000240"/>
            <a:ext cx="1571636" cy="928694"/>
          </a:xfrm>
          <a:prstGeom prst="cloudCallout">
            <a:avLst/>
          </a:prstGeom>
          <a:gradFill>
            <a:gsLst>
              <a:gs pos="40000">
                <a:srgbClr val="92D050"/>
              </a:gs>
              <a:gs pos="80000">
                <a:schemeClr val="accent2">
                  <a:shade val="93000"/>
                  <a:satMod val="130000"/>
                </a:schemeClr>
              </a:gs>
              <a:gs pos="100000">
                <a:schemeClr val="accent2">
                  <a:shade val="94000"/>
                  <a:satMod val="135000"/>
                </a:schemeClr>
              </a:gs>
            </a:gsLst>
          </a:gra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p>
        </p:txBody>
      </p:sp>
      <p:sp>
        <p:nvSpPr>
          <p:cNvPr id="8" name="笑脸 7"/>
          <p:cNvSpPr/>
          <p:nvPr/>
        </p:nvSpPr>
        <p:spPr>
          <a:xfrm>
            <a:off x="428596" y="3500438"/>
            <a:ext cx="928694" cy="928694"/>
          </a:xfrm>
          <a:prstGeom prst="smileyFace">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28596" y="1000108"/>
            <a:ext cx="8258204" cy="5126055"/>
          </a:xfrm>
        </p:spPr>
        <p:txBody>
          <a:bodyPr>
            <a:normAutofit fontScale="70000" lnSpcReduction="20000"/>
          </a:bodyPr>
          <a:lstStyle/>
          <a:p>
            <a:pPr marL="176213" indent="-176213">
              <a:lnSpc>
                <a:spcPct val="130000"/>
              </a:lnSpc>
              <a:buNone/>
              <a:defRPr/>
            </a:pPr>
            <a:r>
              <a:rPr lang="zh-CN" altLang="en-US" dirty="0" smtClean="0">
                <a:latin typeface="+mn-ea"/>
              </a:rPr>
              <a:t>                </a:t>
            </a:r>
            <a:endParaRPr lang="en-US" altLang="zh-CN" dirty="0" smtClean="0">
              <a:latin typeface="+mn-ea"/>
            </a:endParaRPr>
          </a:p>
          <a:p>
            <a:pPr marL="176213" indent="-176213">
              <a:lnSpc>
                <a:spcPct val="130000"/>
              </a:lnSpc>
              <a:buNone/>
              <a:defRPr/>
            </a:pPr>
            <a:r>
              <a:rPr lang="en-US" altLang="zh-CN" sz="4200" dirty="0" smtClean="0">
                <a:solidFill>
                  <a:srgbClr val="0000FF"/>
                </a:solidFill>
                <a:latin typeface="+mn-ea"/>
                <a:ea typeface="黑体" pitchFamily="49" charset="-122"/>
              </a:rPr>
              <a:t>                     </a:t>
            </a:r>
            <a:r>
              <a:rPr lang="zh-CN" altLang="en-US" sz="4200" dirty="0" smtClean="0">
                <a:solidFill>
                  <a:srgbClr val="0000FF"/>
                </a:solidFill>
                <a:latin typeface="黑体" pitchFamily="49" charset="-122"/>
                <a:ea typeface="黑体" pitchFamily="49" charset="-122"/>
              </a:rPr>
              <a:t>认识现象、揭示规律，获取新知识、              新原理、新方法的研究活动</a:t>
            </a:r>
            <a:endParaRPr lang="en-US" altLang="zh-CN" sz="4200" dirty="0" smtClean="0">
              <a:solidFill>
                <a:srgbClr val="0000FF"/>
              </a:solidFill>
              <a:latin typeface="黑体" pitchFamily="49" charset="-122"/>
              <a:ea typeface="黑体" pitchFamily="49" charset="-122"/>
            </a:endParaRPr>
          </a:p>
          <a:p>
            <a:pPr marL="176213" indent="-176213">
              <a:lnSpc>
                <a:spcPct val="130000"/>
              </a:lnSpc>
              <a:buNone/>
              <a:defRPr/>
            </a:pPr>
            <a:endParaRPr lang="zh-CN" altLang="en-US" dirty="0" smtClean="0">
              <a:latin typeface="+mn-ea"/>
            </a:endParaRPr>
          </a:p>
          <a:p>
            <a:pPr marL="176213" indent="-176213">
              <a:lnSpc>
                <a:spcPct val="130000"/>
              </a:lnSpc>
              <a:buNone/>
              <a:defRPr/>
            </a:pPr>
            <a:r>
              <a:rPr lang="zh-CN" altLang="en-US" sz="4100" b="1" dirty="0" smtClean="0">
                <a:latin typeface="黑体" pitchFamily="49" charset="-122"/>
                <a:ea typeface="黑体" pitchFamily="49" charset="-122"/>
              </a:rPr>
              <a:t>         关注现实问题，</a:t>
            </a:r>
            <a:endParaRPr lang="en-US" altLang="zh-CN" sz="4100" b="1" dirty="0" smtClean="0">
              <a:latin typeface="黑体" pitchFamily="49" charset="-122"/>
              <a:ea typeface="黑体" pitchFamily="49" charset="-122"/>
            </a:endParaRPr>
          </a:p>
          <a:p>
            <a:pPr marL="176213" indent="-176213">
              <a:lnSpc>
                <a:spcPct val="130000"/>
              </a:lnSpc>
              <a:buNone/>
              <a:defRPr/>
            </a:pPr>
            <a:r>
              <a:rPr lang="zh-CN" altLang="en-US" sz="4100" b="1" dirty="0" smtClean="0">
                <a:latin typeface="黑体" pitchFamily="49" charset="-122"/>
                <a:ea typeface="黑体" pitchFamily="49" charset="-122"/>
              </a:rPr>
              <a:t>     以提出应用对策为主旨</a:t>
            </a:r>
          </a:p>
          <a:p>
            <a:pPr marL="273050" indent="-273050">
              <a:lnSpc>
                <a:spcPct val="130000"/>
              </a:lnSpc>
              <a:buNone/>
              <a:defRPr/>
            </a:pPr>
            <a:endParaRPr lang="en-US" altLang="zh-CN" dirty="0" smtClean="0">
              <a:latin typeface="+mn-ea"/>
            </a:endParaRPr>
          </a:p>
          <a:p>
            <a:pPr marL="273050" indent="-273050">
              <a:lnSpc>
                <a:spcPct val="130000"/>
              </a:lnSpc>
              <a:buNone/>
              <a:defRPr/>
            </a:pPr>
            <a:endParaRPr lang="en-US" altLang="zh-CN" dirty="0" smtClean="0">
              <a:latin typeface="+mn-ea"/>
            </a:endParaRPr>
          </a:p>
          <a:p>
            <a:pPr marL="273050" indent="-273050">
              <a:lnSpc>
                <a:spcPct val="130000"/>
              </a:lnSpc>
              <a:buNone/>
              <a:defRPr/>
            </a:pPr>
            <a:r>
              <a:rPr lang="zh-CN" altLang="en-US" dirty="0" smtClean="0">
                <a:latin typeface="+mn-ea"/>
              </a:rPr>
              <a:t>                                          </a:t>
            </a:r>
            <a:r>
              <a:rPr lang="zh-CN" altLang="en-US" sz="4000" b="1" dirty="0" smtClean="0">
                <a:solidFill>
                  <a:srgbClr val="FF0000"/>
                </a:solidFill>
                <a:latin typeface="黑体" pitchFamily="49" charset="-122"/>
                <a:ea typeface="黑体" pitchFamily="49" charset="-122"/>
              </a:rPr>
              <a:t>理论创新和应用对策相结合，</a:t>
            </a:r>
            <a:endParaRPr lang="en-US" altLang="zh-CN" sz="4000" b="1" dirty="0" smtClean="0">
              <a:solidFill>
                <a:srgbClr val="FF0000"/>
              </a:solidFill>
              <a:latin typeface="黑体" pitchFamily="49" charset="-122"/>
              <a:ea typeface="黑体" pitchFamily="49" charset="-122"/>
            </a:endParaRPr>
          </a:p>
          <a:p>
            <a:pPr marL="273050" indent="-273050">
              <a:lnSpc>
                <a:spcPct val="130000"/>
              </a:lnSpc>
              <a:buNone/>
              <a:defRPr/>
            </a:pPr>
            <a:r>
              <a:rPr lang="zh-CN" altLang="en-US" sz="3600" b="1" dirty="0" smtClean="0">
                <a:solidFill>
                  <a:srgbClr val="FF0000"/>
                </a:solidFill>
                <a:latin typeface="黑体" pitchFamily="49" charset="-122"/>
                <a:ea typeface="黑体" pitchFamily="49" charset="-122"/>
              </a:rPr>
              <a:t>           </a:t>
            </a:r>
            <a:r>
              <a:rPr lang="zh-CN" altLang="en-US" sz="4000" b="1" dirty="0" smtClean="0">
                <a:solidFill>
                  <a:srgbClr val="FF0000"/>
                </a:solidFill>
                <a:latin typeface="黑体" pitchFamily="49" charset="-122"/>
                <a:ea typeface="黑体" pitchFamily="49" charset="-122"/>
              </a:rPr>
              <a:t>在理论创新的基础上，提出应用对策</a:t>
            </a: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8" name="右箭头 7"/>
          <p:cNvSpPr/>
          <p:nvPr/>
        </p:nvSpPr>
        <p:spPr>
          <a:xfrm>
            <a:off x="285720" y="1000108"/>
            <a:ext cx="2071702" cy="107157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400" b="1" dirty="0" smtClean="0">
                <a:solidFill>
                  <a:srgbClr val="0000FF"/>
                </a:solidFill>
                <a:latin typeface="黑体" pitchFamily="49" charset="-122"/>
                <a:ea typeface="黑体" pitchFamily="49" charset="-122"/>
              </a:rPr>
              <a:t>基础研究</a:t>
            </a:r>
            <a:endParaRPr lang="zh-CN" altLang="en-US" sz="2400" b="1" dirty="0">
              <a:solidFill>
                <a:srgbClr val="0000FF"/>
              </a:solidFill>
              <a:latin typeface="黑体" pitchFamily="49" charset="-122"/>
              <a:ea typeface="黑体" pitchFamily="49" charset="-122"/>
            </a:endParaRPr>
          </a:p>
        </p:txBody>
      </p:sp>
      <p:sp>
        <p:nvSpPr>
          <p:cNvPr id="11" name="左箭头 10"/>
          <p:cNvSpPr/>
          <p:nvPr/>
        </p:nvSpPr>
        <p:spPr>
          <a:xfrm>
            <a:off x="5357818" y="2857496"/>
            <a:ext cx="2286016" cy="1071570"/>
          </a:xfrm>
          <a:prstGeom prst="lef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800" b="1" dirty="0" smtClean="0">
                <a:solidFill>
                  <a:schemeClr val="tx1"/>
                </a:solidFill>
                <a:latin typeface="黑体" pitchFamily="49" charset="-122"/>
                <a:ea typeface="黑体" pitchFamily="49" charset="-122"/>
              </a:rPr>
              <a:t>应用研究</a:t>
            </a:r>
            <a:endParaRPr lang="zh-CN" altLang="en-US" sz="2800" dirty="0">
              <a:solidFill>
                <a:schemeClr val="tx1"/>
              </a:solidFill>
              <a:latin typeface="黑体" pitchFamily="49" charset="-122"/>
              <a:ea typeface="黑体" pitchFamily="49" charset="-122"/>
            </a:endParaRPr>
          </a:p>
        </p:txBody>
      </p:sp>
      <p:sp>
        <p:nvSpPr>
          <p:cNvPr id="12" name="左弧形箭头 11"/>
          <p:cNvSpPr/>
          <p:nvPr/>
        </p:nvSpPr>
        <p:spPr>
          <a:xfrm>
            <a:off x="1214414" y="4429132"/>
            <a:ext cx="1714512" cy="1143008"/>
          </a:xfrm>
          <a:prstGeom prst="curved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2800" b="1" dirty="0" smtClean="0">
                <a:ln w="18000">
                  <a:solidFill>
                    <a:schemeClr val="accent2">
                      <a:satMod val="140000"/>
                    </a:schemeClr>
                  </a:solidFill>
                  <a:prstDash val="solid"/>
                  <a:miter lim="800000"/>
                </a:ln>
                <a:noFill/>
                <a:latin typeface="黑体" pitchFamily="49" charset="-122"/>
                <a:ea typeface="黑体" pitchFamily="49" charset="-122"/>
              </a:rPr>
              <a:t>综合研究     </a:t>
            </a:r>
            <a:endParaRPr lang="zh-CN" altLang="en-US" sz="2800" b="1" dirty="0">
              <a:ln w="18000">
                <a:solidFill>
                  <a:schemeClr val="accent2">
                    <a:satMod val="140000"/>
                  </a:schemeClr>
                </a:solidFill>
                <a:prstDash val="solid"/>
                <a:miter lim="800000"/>
              </a:ln>
              <a:no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785794"/>
            <a:ext cx="8229600" cy="5929354"/>
          </a:xfrm>
        </p:spPr>
        <p:txBody>
          <a:bodyPr>
            <a:normAutofit fontScale="55000" lnSpcReduction="20000"/>
          </a:bodyPr>
          <a:lstStyle/>
          <a:p>
            <a:pPr>
              <a:buNone/>
            </a:pPr>
            <a:r>
              <a:rPr lang="zh-CN" altLang="zh-CN" sz="5100" dirty="0" smtClean="0">
                <a:solidFill>
                  <a:srgbClr val="FF0000"/>
                </a:solidFill>
              </a:rPr>
              <a:t>理论经济</a:t>
            </a:r>
            <a:r>
              <a:rPr lang="en-US" altLang="zh-CN" sz="5100" dirty="0" smtClean="0">
                <a:solidFill>
                  <a:srgbClr val="FF0000"/>
                </a:solidFill>
              </a:rPr>
              <a:t>1</a:t>
            </a:r>
            <a:endParaRPr lang="zh-CN" altLang="zh-CN" sz="5100" b="1" dirty="0" smtClean="0">
              <a:solidFill>
                <a:srgbClr val="FF0000"/>
              </a:solidFill>
            </a:endParaRPr>
          </a:p>
          <a:p>
            <a:pPr>
              <a:buNone/>
            </a:pPr>
            <a:r>
              <a:rPr lang="en-US" altLang="zh-CN" sz="3600" dirty="0" smtClean="0">
                <a:solidFill>
                  <a:srgbClr val="008000"/>
                </a:solidFill>
              </a:rPr>
              <a:t>* 1.</a:t>
            </a:r>
            <a:r>
              <a:rPr lang="zh-CN" altLang="zh-CN" sz="3600" dirty="0" smtClean="0">
                <a:solidFill>
                  <a:srgbClr val="008000"/>
                </a:solidFill>
              </a:rPr>
              <a:t>习近平新时代中国特色社会主义经济思想研究</a:t>
            </a:r>
          </a:p>
          <a:p>
            <a:pPr>
              <a:buNone/>
            </a:pPr>
            <a:r>
              <a:rPr lang="en-US" altLang="zh-CN" sz="3600" dirty="0" smtClean="0">
                <a:solidFill>
                  <a:srgbClr val="008000"/>
                </a:solidFill>
              </a:rPr>
              <a:t>* 2.</a:t>
            </a:r>
            <a:r>
              <a:rPr lang="zh-CN" altLang="zh-CN" sz="3600" dirty="0" smtClean="0">
                <a:solidFill>
                  <a:srgbClr val="008000"/>
                </a:solidFill>
              </a:rPr>
              <a:t>新时代加强党对经济工作的集中统一领导研究</a:t>
            </a:r>
          </a:p>
          <a:p>
            <a:pPr>
              <a:buNone/>
            </a:pPr>
            <a:r>
              <a:rPr lang="en-US" altLang="zh-CN" sz="3600" dirty="0" smtClean="0">
                <a:solidFill>
                  <a:srgbClr val="008000"/>
                </a:solidFill>
              </a:rPr>
              <a:t>* 3.</a:t>
            </a:r>
            <a:r>
              <a:rPr lang="zh-CN" altLang="zh-CN" sz="3600" dirty="0" smtClean="0">
                <a:solidFill>
                  <a:srgbClr val="008000"/>
                </a:solidFill>
              </a:rPr>
              <a:t>新中国</a:t>
            </a:r>
            <a:r>
              <a:rPr lang="en-US" altLang="zh-CN" sz="3600" dirty="0" smtClean="0">
                <a:solidFill>
                  <a:srgbClr val="008000"/>
                </a:solidFill>
              </a:rPr>
              <a:t>70</a:t>
            </a:r>
            <a:r>
              <a:rPr lang="zh-CN" altLang="zh-CN" sz="3600" dirty="0" smtClean="0">
                <a:solidFill>
                  <a:srgbClr val="008000"/>
                </a:solidFill>
              </a:rPr>
              <a:t>年云南经济建设基本经验研究</a:t>
            </a:r>
          </a:p>
          <a:p>
            <a:pPr>
              <a:buNone/>
            </a:pPr>
            <a:r>
              <a:rPr lang="en-US" altLang="zh-CN" sz="3600" dirty="0" smtClean="0">
                <a:solidFill>
                  <a:srgbClr val="008000"/>
                </a:solidFill>
              </a:rPr>
              <a:t>* 4.</a:t>
            </a:r>
            <a:r>
              <a:rPr lang="zh-CN" altLang="zh-CN" sz="3600" dirty="0" smtClean="0">
                <a:solidFill>
                  <a:srgbClr val="008000"/>
                </a:solidFill>
              </a:rPr>
              <a:t>新时代云南防范与化解系统性金融风险研究</a:t>
            </a:r>
          </a:p>
          <a:p>
            <a:pPr>
              <a:buNone/>
            </a:pPr>
            <a:r>
              <a:rPr lang="en-US" altLang="zh-CN" sz="3600" dirty="0" smtClean="0">
                <a:solidFill>
                  <a:srgbClr val="008000"/>
                </a:solidFill>
              </a:rPr>
              <a:t>* 5.</a:t>
            </a:r>
            <a:r>
              <a:rPr lang="zh-CN" altLang="zh-CN" sz="3600" dirty="0" smtClean="0">
                <a:solidFill>
                  <a:srgbClr val="008000"/>
                </a:solidFill>
              </a:rPr>
              <a:t>新时代提升云南企业创新能力的政策研究</a:t>
            </a:r>
          </a:p>
          <a:p>
            <a:pPr>
              <a:buNone/>
            </a:pPr>
            <a:r>
              <a:rPr lang="en-US" altLang="zh-CN" sz="3600" dirty="0" smtClean="0">
                <a:solidFill>
                  <a:srgbClr val="008000"/>
                </a:solidFill>
              </a:rPr>
              <a:t>* 6.</a:t>
            </a:r>
            <a:r>
              <a:rPr lang="zh-CN" altLang="zh-CN" sz="3600" dirty="0" smtClean="0">
                <a:solidFill>
                  <a:srgbClr val="008000"/>
                </a:solidFill>
              </a:rPr>
              <a:t>新时代云南深化金融供给侧结构性改革研究</a:t>
            </a:r>
          </a:p>
          <a:p>
            <a:pPr>
              <a:buNone/>
            </a:pPr>
            <a:r>
              <a:rPr lang="en-US" altLang="zh-CN" sz="3600" dirty="0" smtClean="0"/>
              <a:t>     7.</a:t>
            </a:r>
            <a:r>
              <a:rPr lang="zh-CN" altLang="zh-CN" sz="3600" dirty="0" smtClean="0"/>
              <a:t>新时代区域协调发展新机制研究</a:t>
            </a:r>
          </a:p>
          <a:p>
            <a:pPr>
              <a:buNone/>
            </a:pPr>
            <a:r>
              <a:rPr lang="en-US" altLang="zh-CN" sz="3600" dirty="0" smtClean="0"/>
              <a:t>     8.</a:t>
            </a:r>
            <a:r>
              <a:rPr lang="zh-CN" altLang="zh-CN" sz="3600" dirty="0" smtClean="0"/>
              <a:t>防范和化解地方政府隐形债务风险研究</a:t>
            </a:r>
          </a:p>
          <a:p>
            <a:pPr>
              <a:buNone/>
            </a:pPr>
            <a:r>
              <a:rPr lang="en-US" altLang="zh-CN" sz="3600" dirty="0" smtClean="0"/>
              <a:t>     9.</a:t>
            </a:r>
            <a:r>
              <a:rPr lang="zh-CN" altLang="zh-CN" sz="3600" dirty="0" smtClean="0"/>
              <a:t>“一带一路”沿线国家资源走廊建设与利益共享机制研究（侧重南亚和东南亚）</a:t>
            </a:r>
          </a:p>
          <a:p>
            <a:pPr>
              <a:buNone/>
            </a:pPr>
            <a:r>
              <a:rPr lang="en-US" altLang="zh-CN" sz="3600" dirty="0" smtClean="0"/>
              <a:t>    10.</a:t>
            </a:r>
            <a:r>
              <a:rPr lang="zh-CN" altLang="zh-CN" sz="3600" dirty="0" smtClean="0"/>
              <a:t>新型城镇化与云南乡村振兴战略研究</a:t>
            </a:r>
          </a:p>
          <a:p>
            <a:pPr>
              <a:buNone/>
            </a:pPr>
            <a:r>
              <a:rPr lang="en-US" altLang="zh-CN" sz="3600" dirty="0" smtClean="0"/>
              <a:t>    11.</a:t>
            </a:r>
            <a:r>
              <a:rPr lang="zh-CN" altLang="zh-CN" sz="3600" dirty="0" smtClean="0"/>
              <a:t>云南数字经济发展模式与路径研究</a:t>
            </a:r>
          </a:p>
          <a:p>
            <a:pPr>
              <a:buNone/>
            </a:pPr>
            <a:r>
              <a:rPr lang="en-US" altLang="zh-CN" sz="3600" dirty="0" smtClean="0"/>
              <a:t>    12.</a:t>
            </a:r>
            <a:r>
              <a:rPr lang="zh-CN" altLang="zh-CN" sz="3600" dirty="0" smtClean="0"/>
              <a:t>新时代云南经济增长与经济中长期走势研究</a:t>
            </a:r>
          </a:p>
          <a:p>
            <a:pPr>
              <a:buNone/>
            </a:pPr>
            <a:r>
              <a:rPr lang="en-US" altLang="zh-CN" sz="3600" dirty="0" smtClean="0"/>
              <a:t>    13.</a:t>
            </a:r>
            <a:r>
              <a:rPr lang="zh-CN" altLang="zh-CN" sz="3600" dirty="0" smtClean="0"/>
              <a:t>新时代云南经济高质量发展的人口、资源与环境协调机制与模式创新研究</a:t>
            </a:r>
          </a:p>
          <a:p>
            <a:pPr>
              <a:buNone/>
            </a:pPr>
            <a:r>
              <a:rPr lang="en-US" altLang="zh-CN" sz="3600" dirty="0" smtClean="0"/>
              <a:t>    14.</a:t>
            </a:r>
            <a:r>
              <a:rPr lang="zh-CN" altLang="zh-CN" sz="3600" dirty="0" smtClean="0"/>
              <a:t>新时代云南经济高质量发展的对内融合战略研究</a:t>
            </a:r>
          </a:p>
          <a:p>
            <a:pPr>
              <a:buNone/>
            </a:pPr>
            <a:r>
              <a:rPr lang="en-US" altLang="zh-CN" sz="3600" dirty="0" smtClean="0"/>
              <a:t>    15.</a:t>
            </a:r>
            <a:r>
              <a:rPr lang="zh-CN" altLang="zh-CN" sz="3600" dirty="0" smtClean="0"/>
              <a:t>新时代云南经济高质量发展的产业结构优化研究</a:t>
            </a: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785794"/>
            <a:ext cx="8229600" cy="5929354"/>
          </a:xfrm>
        </p:spPr>
        <p:txBody>
          <a:bodyPr>
            <a:normAutofit fontScale="47500" lnSpcReduction="20000"/>
          </a:bodyPr>
          <a:lstStyle/>
          <a:p>
            <a:pPr>
              <a:buNone/>
            </a:pPr>
            <a:r>
              <a:rPr lang="zh-CN" altLang="zh-CN" sz="5900" dirty="0" smtClean="0">
                <a:solidFill>
                  <a:srgbClr val="FF0000"/>
                </a:solidFill>
                <a:latin typeface="+mn-ea"/>
              </a:rPr>
              <a:t>理论经济</a:t>
            </a:r>
            <a:r>
              <a:rPr lang="en-US" altLang="zh-CN" sz="5900" dirty="0" smtClean="0">
                <a:solidFill>
                  <a:srgbClr val="FF0000"/>
                </a:solidFill>
                <a:latin typeface="+mn-ea"/>
              </a:rPr>
              <a:t> 2</a:t>
            </a:r>
            <a:endParaRPr lang="zh-CN" altLang="zh-CN" sz="5900" b="1" dirty="0" smtClean="0">
              <a:solidFill>
                <a:srgbClr val="FF0000"/>
              </a:solidFill>
              <a:latin typeface="+mn-ea"/>
            </a:endParaRPr>
          </a:p>
          <a:p>
            <a:pPr>
              <a:buNone/>
            </a:pPr>
            <a:endParaRPr lang="en-US" altLang="zh-CN" sz="3600" b="1" dirty="0" smtClean="0"/>
          </a:p>
          <a:p>
            <a:pPr>
              <a:buNone/>
            </a:pPr>
            <a:r>
              <a:rPr lang="en-US" altLang="zh-CN" sz="3600" dirty="0" smtClean="0"/>
              <a:t>16.</a:t>
            </a:r>
            <a:r>
              <a:rPr lang="zh-CN" altLang="zh-CN" sz="3600" dirty="0" smtClean="0"/>
              <a:t>推动云南制造业高质量发展研究</a:t>
            </a:r>
          </a:p>
          <a:p>
            <a:pPr>
              <a:buNone/>
            </a:pPr>
            <a:r>
              <a:rPr lang="en-US" altLang="zh-CN" sz="3600" dirty="0" smtClean="0"/>
              <a:t>17.</a:t>
            </a:r>
            <a:r>
              <a:rPr lang="zh-CN" altLang="zh-CN" sz="3600" dirty="0" smtClean="0"/>
              <a:t>云南打造世界一流“绿色能源牌”研究</a:t>
            </a:r>
          </a:p>
          <a:p>
            <a:pPr>
              <a:buNone/>
            </a:pPr>
            <a:r>
              <a:rPr lang="en-US" altLang="zh-CN" sz="3600" dirty="0" smtClean="0"/>
              <a:t>18.</a:t>
            </a:r>
            <a:r>
              <a:rPr lang="zh-CN" altLang="zh-CN" sz="3600" dirty="0" smtClean="0"/>
              <a:t>云南打造世界一流“绿色食品牌”研究</a:t>
            </a:r>
          </a:p>
          <a:p>
            <a:pPr>
              <a:buNone/>
            </a:pPr>
            <a:r>
              <a:rPr lang="en-US" altLang="zh-CN" sz="3600" dirty="0" smtClean="0"/>
              <a:t>19.</a:t>
            </a:r>
            <a:r>
              <a:rPr lang="zh-CN" altLang="zh-CN" sz="3600" dirty="0" smtClean="0"/>
              <a:t>云南打造世界一流“健康生活目的地牌”研究</a:t>
            </a:r>
          </a:p>
          <a:p>
            <a:pPr>
              <a:buNone/>
            </a:pPr>
            <a:r>
              <a:rPr lang="en-US" altLang="zh-CN" sz="3600" dirty="0" smtClean="0"/>
              <a:t>20.</a:t>
            </a:r>
            <a:r>
              <a:rPr lang="zh-CN" altLang="zh-CN" sz="3600" dirty="0" smtClean="0"/>
              <a:t>减税降费与云南地方财政可持续性研究</a:t>
            </a:r>
          </a:p>
          <a:p>
            <a:pPr>
              <a:buNone/>
            </a:pPr>
            <a:r>
              <a:rPr lang="en-US" altLang="zh-CN" sz="3600" dirty="0" smtClean="0"/>
              <a:t>21.</a:t>
            </a:r>
            <a:r>
              <a:rPr lang="zh-CN" altLang="zh-CN" sz="3600" dirty="0" smtClean="0"/>
              <a:t>增强消费对云南经济发展的基础性作用研究</a:t>
            </a:r>
          </a:p>
          <a:p>
            <a:pPr>
              <a:buNone/>
            </a:pPr>
            <a:r>
              <a:rPr lang="en-US" altLang="zh-CN" sz="3600" dirty="0" smtClean="0"/>
              <a:t>22.</a:t>
            </a:r>
            <a:r>
              <a:rPr lang="zh-CN" altLang="zh-CN" sz="3600" dirty="0" smtClean="0"/>
              <a:t>新时代云南就业结构变动趋势研究</a:t>
            </a:r>
          </a:p>
          <a:p>
            <a:pPr>
              <a:buNone/>
            </a:pPr>
            <a:r>
              <a:rPr lang="en-US" altLang="zh-CN" sz="3600" dirty="0" smtClean="0"/>
              <a:t>23.</a:t>
            </a:r>
            <a:r>
              <a:rPr lang="zh-CN" altLang="zh-CN" sz="3600" dirty="0" smtClean="0"/>
              <a:t>提振云南民间投资的长效机制研究</a:t>
            </a:r>
          </a:p>
          <a:p>
            <a:pPr>
              <a:buNone/>
            </a:pPr>
            <a:r>
              <a:rPr lang="en-US" altLang="zh-CN" sz="3600" dirty="0" smtClean="0"/>
              <a:t>24.</a:t>
            </a:r>
            <a:r>
              <a:rPr lang="zh-CN" altLang="zh-CN" sz="3600" dirty="0" smtClean="0"/>
              <a:t>提升金融服务云南实体经济能力研究</a:t>
            </a:r>
          </a:p>
          <a:p>
            <a:pPr>
              <a:buNone/>
            </a:pPr>
            <a:r>
              <a:rPr lang="en-US" altLang="zh-CN" sz="3600" dirty="0" smtClean="0"/>
              <a:t>25.</a:t>
            </a:r>
            <a:r>
              <a:rPr lang="zh-CN" altLang="zh-CN" sz="3600" dirty="0" smtClean="0"/>
              <a:t>“一带一路”背景下云南经济高质量发展的对外开放战略研究</a:t>
            </a:r>
          </a:p>
          <a:p>
            <a:pPr>
              <a:buNone/>
            </a:pPr>
            <a:r>
              <a:rPr lang="en-US" altLang="zh-CN" sz="3600" dirty="0" smtClean="0">
                <a:solidFill>
                  <a:srgbClr val="0000FF"/>
                </a:solidFill>
              </a:rPr>
              <a:t>26.</a:t>
            </a:r>
            <a:r>
              <a:rPr lang="zh-CN" altLang="zh-CN" sz="3600" dirty="0" smtClean="0">
                <a:solidFill>
                  <a:srgbClr val="0000FF"/>
                </a:solidFill>
              </a:rPr>
              <a:t>云南扩大区域开放与合作研究</a:t>
            </a:r>
          </a:p>
          <a:p>
            <a:pPr>
              <a:buNone/>
            </a:pPr>
            <a:r>
              <a:rPr lang="en-US" altLang="zh-CN" sz="3600" dirty="0" smtClean="0">
                <a:solidFill>
                  <a:srgbClr val="0000FF"/>
                </a:solidFill>
              </a:rPr>
              <a:t>27.</a:t>
            </a:r>
            <a:r>
              <a:rPr lang="zh-CN" altLang="zh-CN" sz="3600" dirty="0" smtClean="0">
                <a:solidFill>
                  <a:srgbClr val="0000FF"/>
                </a:solidFill>
              </a:rPr>
              <a:t>扩大进口与云南经济高质量发展关系研究</a:t>
            </a:r>
          </a:p>
          <a:p>
            <a:pPr>
              <a:buNone/>
            </a:pPr>
            <a:r>
              <a:rPr lang="en-US" altLang="zh-CN" sz="3600" dirty="0" smtClean="0">
                <a:solidFill>
                  <a:srgbClr val="0000FF"/>
                </a:solidFill>
              </a:rPr>
              <a:t>28.</a:t>
            </a:r>
            <a:r>
              <a:rPr lang="zh-CN" altLang="zh-CN" sz="3600" dirty="0" smtClean="0">
                <a:solidFill>
                  <a:srgbClr val="0000FF"/>
                </a:solidFill>
              </a:rPr>
              <a:t>云南对外投资安全与利益保护问题研究</a:t>
            </a:r>
          </a:p>
          <a:p>
            <a:pPr>
              <a:buNone/>
            </a:pPr>
            <a:r>
              <a:rPr lang="en-US" altLang="zh-CN" sz="3600" dirty="0" smtClean="0">
                <a:solidFill>
                  <a:srgbClr val="0000FF"/>
                </a:solidFill>
              </a:rPr>
              <a:t>29.</a:t>
            </a:r>
            <a:r>
              <a:rPr lang="zh-CN" altLang="zh-CN" sz="3600" dirty="0" smtClean="0">
                <a:solidFill>
                  <a:srgbClr val="0000FF"/>
                </a:solidFill>
              </a:rPr>
              <a:t>云南跨境支付体系建设研究</a:t>
            </a:r>
          </a:p>
          <a:p>
            <a:pPr>
              <a:buNone/>
            </a:pPr>
            <a:r>
              <a:rPr lang="en-US" altLang="zh-CN" sz="3600" dirty="0" smtClean="0">
                <a:solidFill>
                  <a:srgbClr val="0000FF"/>
                </a:solidFill>
              </a:rPr>
              <a:t>30.</a:t>
            </a:r>
            <a:r>
              <a:rPr lang="zh-CN" altLang="zh-CN" sz="3600" dirty="0" smtClean="0">
                <a:solidFill>
                  <a:srgbClr val="0000FF"/>
                </a:solidFill>
              </a:rPr>
              <a:t>新时代云南吸引和利用外资问题研究</a:t>
            </a:r>
          </a:p>
          <a:p>
            <a:pPr>
              <a:buNone/>
            </a:pPr>
            <a:r>
              <a:rPr lang="en-US" altLang="zh-CN" sz="3600" dirty="0" smtClean="0">
                <a:solidFill>
                  <a:srgbClr val="0000FF"/>
                </a:solidFill>
              </a:rPr>
              <a:t>31.</a:t>
            </a:r>
            <a:r>
              <a:rPr lang="zh-CN" altLang="zh-CN" sz="3600" dirty="0" smtClean="0">
                <a:solidFill>
                  <a:srgbClr val="0000FF"/>
                </a:solidFill>
              </a:rPr>
              <a:t>新时代提升云南中小企业外贸竞争力研究</a:t>
            </a:r>
          </a:p>
          <a:p>
            <a:pPr>
              <a:buNone/>
            </a:pPr>
            <a:r>
              <a:rPr lang="en-US" altLang="zh-CN" sz="3600" dirty="0" smtClean="0">
                <a:solidFill>
                  <a:srgbClr val="0000FF"/>
                </a:solidFill>
              </a:rPr>
              <a:t>32.</a:t>
            </a:r>
            <a:r>
              <a:rPr lang="zh-CN" altLang="zh-CN" sz="3600" dirty="0" smtClean="0">
                <a:solidFill>
                  <a:srgbClr val="0000FF"/>
                </a:solidFill>
              </a:rPr>
              <a:t>促进云南中小企业发展研究</a:t>
            </a:r>
          </a:p>
          <a:p>
            <a:pPr>
              <a:buNone/>
            </a:pPr>
            <a:r>
              <a:rPr lang="en-US" altLang="zh-CN" sz="3600" dirty="0" smtClean="0">
                <a:solidFill>
                  <a:srgbClr val="0000FF"/>
                </a:solidFill>
              </a:rPr>
              <a:t>33.</a:t>
            </a:r>
            <a:r>
              <a:rPr lang="zh-CN" altLang="zh-CN" sz="3600" dirty="0" smtClean="0">
                <a:solidFill>
                  <a:srgbClr val="0000FF"/>
                </a:solidFill>
              </a:rPr>
              <a:t>人工智能与云南服务业高质量发展研究</a:t>
            </a:r>
          </a:p>
          <a:p>
            <a:pPr>
              <a:buNone/>
            </a:pPr>
            <a:r>
              <a:rPr lang="en-US" altLang="zh-CN" sz="3600" dirty="0" smtClean="0">
                <a:solidFill>
                  <a:srgbClr val="0000FF"/>
                </a:solidFill>
              </a:rPr>
              <a:t>34.</a:t>
            </a:r>
            <a:r>
              <a:rPr lang="zh-CN" altLang="zh-CN" sz="3600" dirty="0" smtClean="0">
                <a:solidFill>
                  <a:srgbClr val="0000FF"/>
                </a:solidFill>
              </a:rPr>
              <a:t>推进云南养老服务业发展研究</a:t>
            </a:r>
            <a:endParaRPr lang="zh-CN" altLang="zh-CN" sz="3600" dirty="0">
              <a:solidFill>
                <a:srgbClr val="0000FF"/>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785794"/>
            <a:ext cx="8229600" cy="5929354"/>
          </a:xfrm>
        </p:spPr>
        <p:txBody>
          <a:bodyPr>
            <a:normAutofit fontScale="92500" lnSpcReduction="10000"/>
          </a:bodyPr>
          <a:lstStyle/>
          <a:p>
            <a:pPr>
              <a:buNone/>
            </a:pPr>
            <a:r>
              <a:rPr lang="zh-CN" altLang="en-US" sz="5100" dirty="0" smtClean="0">
                <a:solidFill>
                  <a:srgbClr val="FF0000"/>
                </a:solidFill>
              </a:rPr>
              <a:t>应用</a:t>
            </a:r>
            <a:r>
              <a:rPr lang="zh-CN" altLang="zh-CN" sz="5100" dirty="0" smtClean="0">
                <a:solidFill>
                  <a:srgbClr val="FF0000"/>
                </a:solidFill>
              </a:rPr>
              <a:t>经济</a:t>
            </a:r>
            <a:r>
              <a:rPr lang="en-US" altLang="zh-CN" sz="5100" dirty="0" smtClean="0">
                <a:solidFill>
                  <a:srgbClr val="FF0000"/>
                </a:solidFill>
              </a:rPr>
              <a:t>1</a:t>
            </a:r>
            <a:endParaRPr lang="zh-CN" altLang="zh-CN" sz="5100" b="1" dirty="0" smtClean="0">
              <a:solidFill>
                <a:srgbClr val="FF0000"/>
              </a:solidFill>
            </a:endParaRPr>
          </a:p>
          <a:p>
            <a:pPr>
              <a:buNone/>
            </a:pPr>
            <a:r>
              <a:rPr lang="en-US" altLang="zh-CN" sz="2000" dirty="0" smtClean="0">
                <a:solidFill>
                  <a:srgbClr val="0000FF"/>
                </a:solidFill>
              </a:rPr>
              <a:t>* 1.</a:t>
            </a:r>
            <a:r>
              <a:rPr lang="zh-CN" altLang="zh-CN" sz="2000" dirty="0" smtClean="0">
                <a:solidFill>
                  <a:srgbClr val="0000FF"/>
                </a:solidFill>
              </a:rPr>
              <a:t>云南战略性新兴产业和支柱性产业培育研究</a:t>
            </a:r>
          </a:p>
          <a:p>
            <a:pPr>
              <a:buNone/>
            </a:pPr>
            <a:r>
              <a:rPr lang="en-US" altLang="zh-CN" sz="2000" dirty="0" smtClean="0">
                <a:solidFill>
                  <a:srgbClr val="0000FF"/>
                </a:solidFill>
              </a:rPr>
              <a:t>* 2.</a:t>
            </a:r>
            <a:r>
              <a:rPr lang="zh-CN" altLang="zh-CN" sz="2000" dirty="0" smtClean="0">
                <a:solidFill>
                  <a:srgbClr val="0000FF"/>
                </a:solidFill>
              </a:rPr>
              <a:t>新形势下云南金融开放问题研究</a:t>
            </a:r>
          </a:p>
          <a:p>
            <a:pPr>
              <a:buNone/>
            </a:pPr>
            <a:r>
              <a:rPr lang="en-US" altLang="zh-CN" sz="2000" dirty="0" smtClean="0">
                <a:solidFill>
                  <a:srgbClr val="0000FF"/>
                </a:solidFill>
              </a:rPr>
              <a:t>* 3.</a:t>
            </a:r>
            <a:r>
              <a:rPr lang="zh-CN" altLang="zh-CN" sz="2000" dirty="0" smtClean="0">
                <a:solidFill>
                  <a:srgbClr val="0000FF"/>
                </a:solidFill>
              </a:rPr>
              <a:t>云南对外投资安全与质量问题研究</a:t>
            </a:r>
          </a:p>
          <a:p>
            <a:pPr>
              <a:buNone/>
            </a:pPr>
            <a:r>
              <a:rPr lang="en-US" altLang="zh-CN" sz="2000" dirty="0" smtClean="0">
                <a:solidFill>
                  <a:srgbClr val="0000FF"/>
                </a:solidFill>
              </a:rPr>
              <a:t>* 4.</a:t>
            </a:r>
            <a:r>
              <a:rPr lang="zh-CN" altLang="zh-CN" sz="2000" dirty="0" smtClean="0">
                <a:solidFill>
                  <a:srgbClr val="0000FF"/>
                </a:solidFill>
              </a:rPr>
              <a:t>云南深化与周边国家经贸关系研究</a:t>
            </a:r>
          </a:p>
          <a:p>
            <a:pPr>
              <a:buNone/>
            </a:pPr>
            <a:r>
              <a:rPr lang="en-US" altLang="zh-CN" sz="2000" dirty="0" smtClean="0">
                <a:solidFill>
                  <a:srgbClr val="0000FF"/>
                </a:solidFill>
              </a:rPr>
              <a:t>* 5.</a:t>
            </a:r>
            <a:r>
              <a:rPr lang="zh-CN" altLang="zh-CN" sz="2000" dirty="0" smtClean="0">
                <a:solidFill>
                  <a:srgbClr val="0000FF"/>
                </a:solidFill>
              </a:rPr>
              <a:t>云南省资本市场发展问题研究</a:t>
            </a:r>
          </a:p>
          <a:p>
            <a:pPr>
              <a:buNone/>
            </a:pPr>
            <a:r>
              <a:rPr lang="en-US" altLang="zh-CN" sz="2000" dirty="0" smtClean="0">
                <a:solidFill>
                  <a:srgbClr val="0000FF"/>
                </a:solidFill>
              </a:rPr>
              <a:t>* 6.</a:t>
            </a:r>
            <a:r>
              <a:rPr lang="zh-CN" altLang="zh-CN" sz="2000" dirty="0" smtClean="0">
                <a:solidFill>
                  <a:srgbClr val="0000FF"/>
                </a:solidFill>
              </a:rPr>
              <a:t>云南数字经济聚集区建设研究</a:t>
            </a:r>
          </a:p>
          <a:p>
            <a:pPr>
              <a:buNone/>
            </a:pPr>
            <a:r>
              <a:rPr lang="en-US" altLang="zh-CN" sz="2000" dirty="0" smtClean="0"/>
              <a:t>     7.</a:t>
            </a:r>
            <a:r>
              <a:rPr lang="zh-CN" altLang="zh-CN" sz="2000" dirty="0" smtClean="0"/>
              <a:t>中国</a:t>
            </a:r>
            <a:r>
              <a:rPr lang="en-US" altLang="zh-CN" sz="2000" dirty="0" smtClean="0"/>
              <a:t>——</a:t>
            </a:r>
            <a:r>
              <a:rPr lang="zh-CN" altLang="zh-CN" sz="2000" dirty="0" smtClean="0"/>
              <a:t>中南半岛经济走廊农业合作研究</a:t>
            </a:r>
          </a:p>
          <a:p>
            <a:pPr>
              <a:buNone/>
            </a:pPr>
            <a:r>
              <a:rPr lang="en-US" altLang="zh-CN" sz="2000" dirty="0" smtClean="0"/>
              <a:t>     8.</a:t>
            </a:r>
            <a:r>
              <a:rPr lang="zh-CN" altLang="zh-CN" sz="2000" dirty="0" smtClean="0"/>
              <a:t>云南区域经济发展不平衡与经济转型升级研究</a:t>
            </a:r>
          </a:p>
          <a:p>
            <a:pPr>
              <a:buNone/>
            </a:pPr>
            <a:r>
              <a:rPr lang="en-US" altLang="zh-CN" sz="2000" dirty="0" smtClean="0"/>
              <a:t>     9.</a:t>
            </a:r>
            <a:r>
              <a:rPr lang="zh-CN" altLang="zh-CN" sz="2000" dirty="0" smtClean="0"/>
              <a:t>云南农业全产业链金融服务体系创新研究</a:t>
            </a:r>
          </a:p>
          <a:p>
            <a:pPr>
              <a:buNone/>
            </a:pPr>
            <a:r>
              <a:rPr lang="en-US" altLang="zh-CN" sz="2000" dirty="0" smtClean="0"/>
              <a:t>    10.</a:t>
            </a:r>
            <a:r>
              <a:rPr lang="zh-CN" altLang="zh-CN" sz="2000" dirty="0" smtClean="0"/>
              <a:t>乡村振兴背景下云南农村三产融合发展研究</a:t>
            </a:r>
          </a:p>
          <a:p>
            <a:pPr>
              <a:buNone/>
            </a:pPr>
            <a:r>
              <a:rPr lang="en-US" altLang="zh-CN" sz="2000" dirty="0" smtClean="0"/>
              <a:t>    11.</a:t>
            </a:r>
            <a:r>
              <a:rPr lang="zh-CN" altLang="zh-CN" sz="2000" dirty="0" smtClean="0"/>
              <a:t>云南农村产业发展投融资机制创新研究</a:t>
            </a:r>
          </a:p>
          <a:p>
            <a:pPr>
              <a:buNone/>
            </a:pPr>
            <a:r>
              <a:rPr lang="en-US" altLang="zh-CN" sz="2000" dirty="0" smtClean="0"/>
              <a:t>    12.</a:t>
            </a:r>
            <a:r>
              <a:rPr lang="zh-CN" altLang="zh-CN" sz="2000" dirty="0" smtClean="0"/>
              <a:t>乡村振兴战略下云南乡村旅游转型升级研究</a:t>
            </a:r>
          </a:p>
          <a:p>
            <a:pPr>
              <a:buNone/>
            </a:pPr>
            <a:r>
              <a:rPr lang="en-US" altLang="zh-CN" sz="2000" dirty="0" smtClean="0"/>
              <a:t>    13.</a:t>
            </a:r>
            <a:r>
              <a:rPr lang="zh-CN" altLang="zh-CN" sz="2000" dirty="0" smtClean="0"/>
              <a:t>基于乡村振兴的云南民宿共享经济研究</a:t>
            </a:r>
          </a:p>
          <a:p>
            <a:pPr>
              <a:buNone/>
            </a:pPr>
            <a:r>
              <a:rPr lang="en-US" altLang="zh-CN" sz="2000" dirty="0" smtClean="0"/>
              <a:t>    14.</a:t>
            </a:r>
            <a:r>
              <a:rPr lang="zh-CN" altLang="zh-CN" sz="2000" dirty="0" smtClean="0"/>
              <a:t>大滇西旅游环线建设研究</a:t>
            </a:r>
          </a:p>
          <a:p>
            <a:pPr>
              <a:buNone/>
            </a:pPr>
            <a:r>
              <a:rPr lang="en-US" altLang="zh-CN" sz="2000" dirty="0" smtClean="0"/>
              <a:t>    15.</a:t>
            </a:r>
            <a:r>
              <a:rPr lang="zh-CN" altLang="zh-CN" sz="2000" dirty="0" smtClean="0"/>
              <a:t>云南休闲养老行业发展模式研究</a:t>
            </a:r>
            <a:endParaRPr lang="zh-CN" altLang="zh-CN" sz="2000"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785794"/>
            <a:ext cx="8229600" cy="5929354"/>
          </a:xfrm>
        </p:spPr>
        <p:txBody>
          <a:bodyPr>
            <a:normAutofit fontScale="92500" lnSpcReduction="20000"/>
          </a:bodyPr>
          <a:lstStyle/>
          <a:p>
            <a:pPr>
              <a:buNone/>
            </a:pPr>
            <a:r>
              <a:rPr lang="zh-CN" altLang="en-US" sz="5100" dirty="0" smtClean="0">
                <a:solidFill>
                  <a:srgbClr val="FF0000"/>
                </a:solidFill>
              </a:rPr>
              <a:t>应用</a:t>
            </a:r>
            <a:r>
              <a:rPr lang="zh-CN" altLang="zh-CN" sz="5100" dirty="0" smtClean="0">
                <a:solidFill>
                  <a:srgbClr val="FF0000"/>
                </a:solidFill>
              </a:rPr>
              <a:t>经济</a:t>
            </a:r>
            <a:r>
              <a:rPr lang="en-US" altLang="zh-CN" sz="5100" dirty="0" smtClean="0">
                <a:solidFill>
                  <a:srgbClr val="FF0000"/>
                </a:solidFill>
              </a:rPr>
              <a:t>2</a:t>
            </a:r>
            <a:endParaRPr lang="zh-CN" altLang="zh-CN" sz="5100" b="1" dirty="0" smtClean="0">
              <a:solidFill>
                <a:srgbClr val="FF0000"/>
              </a:solidFill>
            </a:endParaRPr>
          </a:p>
          <a:p>
            <a:r>
              <a:rPr lang="en-US" altLang="zh-CN" sz="2000" dirty="0" smtClean="0"/>
              <a:t>16.</a:t>
            </a:r>
            <a:r>
              <a:rPr lang="zh-CN" altLang="zh-CN" sz="2000" dirty="0" smtClean="0"/>
              <a:t>云南小农户生产与现代农业发展有机衔接研究</a:t>
            </a:r>
          </a:p>
          <a:p>
            <a:r>
              <a:rPr lang="en-US" altLang="zh-CN" sz="2000" dirty="0" smtClean="0"/>
              <a:t>17.</a:t>
            </a:r>
            <a:r>
              <a:rPr lang="zh-CN" altLang="zh-CN" sz="2000" dirty="0" smtClean="0"/>
              <a:t>云南省增值税减税配套措施和税收优惠政策衔接研究</a:t>
            </a:r>
          </a:p>
          <a:p>
            <a:r>
              <a:rPr lang="en-US" altLang="zh-CN" sz="2000" dirty="0" smtClean="0"/>
              <a:t>18.</a:t>
            </a:r>
            <a:r>
              <a:rPr lang="zh-CN" altLang="zh-CN" sz="2000" dirty="0" smtClean="0"/>
              <a:t>促进云南民营经济发展的财税政策研究</a:t>
            </a:r>
          </a:p>
          <a:p>
            <a:r>
              <a:rPr lang="en-US" altLang="zh-CN" sz="2000" dirty="0" smtClean="0"/>
              <a:t>19.</a:t>
            </a:r>
            <a:r>
              <a:rPr lang="zh-CN" altLang="zh-CN" sz="2000" dirty="0" smtClean="0"/>
              <a:t>促进云南新型农村集体经济发展研究</a:t>
            </a:r>
          </a:p>
          <a:p>
            <a:r>
              <a:rPr lang="en-US" altLang="zh-CN" sz="2000" dirty="0" smtClean="0"/>
              <a:t>20.</a:t>
            </a:r>
            <a:r>
              <a:rPr lang="zh-CN" altLang="zh-CN" sz="2000" dirty="0" smtClean="0"/>
              <a:t>“一带一路”背景下云南沿边开放由要素型向制度型转变研究</a:t>
            </a:r>
          </a:p>
          <a:p>
            <a:r>
              <a:rPr lang="en-US" altLang="zh-CN" sz="2000" dirty="0" smtClean="0"/>
              <a:t>21.</a:t>
            </a:r>
            <a:r>
              <a:rPr lang="zh-CN" altLang="zh-CN" sz="2000" dirty="0" smtClean="0"/>
              <a:t>推动云南投资领域高质量发展问题及对策研究</a:t>
            </a:r>
          </a:p>
          <a:p>
            <a:r>
              <a:rPr lang="en-US" altLang="zh-CN" sz="2000" dirty="0" smtClean="0"/>
              <a:t>22.</a:t>
            </a:r>
            <a:r>
              <a:rPr lang="zh-CN" altLang="zh-CN" sz="2000" dirty="0" smtClean="0"/>
              <a:t>云南参与境外经贸合作区发展研究</a:t>
            </a:r>
          </a:p>
          <a:p>
            <a:r>
              <a:rPr lang="en-US" altLang="zh-CN" sz="2000" dirty="0" smtClean="0"/>
              <a:t>23.</a:t>
            </a:r>
            <a:r>
              <a:rPr lang="zh-CN" altLang="zh-CN" sz="2000" dirty="0" smtClean="0"/>
              <a:t>云南跨境电商物流与跨境贸易的协同发展研究</a:t>
            </a:r>
          </a:p>
          <a:p>
            <a:r>
              <a:rPr lang="en-US" altLang="zh-CN" sz="2000" dirty="0" smtClean="0"/>
              <a:t>24.</a:t>
            </a:r>
            <a:r>
              <a:rPr lang="zh-CN" altLang="zh-CN" sz="2000" dirty="0" smtClean="0"/>
              <a:t>云南省跨境电子商务发展竞争力研究</a:t>
            </a:r>
          </a:p>
          <a:p>
            <a:r>
              <a:rPr lang="en-US" altLang="zh-CN" sz="2000" dirty="0" smtClean="0"/>
              <a:t>25.</a:t>
            </a:r>
            <a:r>
              <a:rPr lang="zh-CN" altLang="zh-CN" sz="2000" dirty="0" smtClean="0"/>
              <a:t>云南省降低实体经济成本研究</a:t>
            </a:r>
          </a:p>
          <a:p>
            <a:r>
              <a:rPr lang="en-US" altLang="zh-CN" sz="2000" dirty="0" smtClean="0">
                <a:solidFill>
                  <a:srgbClr val="0000FF"/>
                </a:solidFill>
              </a:rPr>
              <a:t>26.</a:t>
            </a:r>
            <a:r>
              <a:rPr lang="zh-CN" altLang="zh-CN" sz="2000" dirty="0" smtClean="0">
                <a:solidFill>
                  <a:srgbClr val="0000FF"/>
                </a:solidFill>
              </a:rPr>
              <a:t>云南经济高质量发展对劳动力供给的影响机制研究</a:t>
            </a:r>
          </a:p>
          <a:p>
            <a:r>
              <a:rPr lang="en-US" altLang="zh-CN" sz="2000" dirty="0" smtClean="0">
                <a:solidFill>
                  <a:srgbClr val="0000FF"/>
                </a:solidFill>
              </a:rPr>
              <a:t>27.</a:t>
            </a:r>
            <a:r>
              <a:rPr lang="zh-CN" altLang="zh-CN" sz="2000" dirty="0" smtClean="0">
                <a:solidFill>
                  <a:srgbClr val="0000FF"/>
                </a:solidFill>
              </a:rPr>
              <a:t>云南省生态环境资产的价值实现机制研究</a:t>
            </a:r>
          </a:p>
          <a:p>
            <a:r>
              <a:rPr lang="en-US" altLang="zh-CN" sz="2000" dirty="0" smtClean="0">
                <a:solidFill>
                  <a:srgbClr val="0000FF"/>
                </a:solidFill>
              </a:rPr>
              <a:t>28.</a:t>
            </a:r>
            <a:r>
              <a:rPr lang="zh-CN" altLang="zh-CN" sz="2000" dirty="0" smtClean="0">
                <a:solidFill>
                  <a:srgbClr val="0000FF"/>
                </a:solidFill>
              </a:rPr>
              <a:t>云南九大高原湖泊流域绿色发展、高质量发展研究</a:t>
            </a:r>
          </a:p>
          <a:p>
            <a:r>
              <a:rPr lang="en-US" altLang="zh-CN" sz="2000" dirty="0" smtClean="0">
                <a:solidFill>
                  <a:srgbClr val="0000FF"/>
                </a:solidFill>
              </a:rPr>
              <a:t>29.</a:t>
            </a:r>
            <a:r>
              <a:rPr lang="zh-CN" altLang="zh-CN" sz="2000" dirty="0" smtClean="0">
                <a:solidFill>
                  <a:srgbClr val="0000FF"/>
                </a:solidFill>
              </a:rPr>
              <a:t>云南企业环保投资优化研究</a:t>
            </a:r>
          </a:p>
          <a:p>
            <a:r>
              <a:rPr lang="en-US" altLang="zh-CN" sz="2000" dirty="0" smtClean="0">
                <a:solidFill>
                  <a:srgbClr val="0000FF"/>
                </a:solidFill>
              </a:rPr>
              <a:t>30.</a:t>
            </a:r>
            <a:r>
              <a:rPr lang="zh-CN" altLang="zh-CN" sz="2000" dirty="0" smtClean="0">
                <a:solidFill>
                  <a:srgbClr val="0000FF"/>
                </a:solidFill>
              </a:rPr>
              <a:t>促进云南工业绿色转型发展的政策体系研究</a:t>
            </a:r>
          </a:p>
          <a:p>
            <a:r>
              <a:rPr lang="en-US" altLang="zh-CN" sz="2000" dirty="0" smtClean="0">
                <a:solidFill>
                  <a:srgbClr val="0000FF"/>
                </a:solidFill>
              </a:rPr>
              <a:t>31.</a:t>
            </a:r>
            <a:r>
              <a:rPr lang="zh-CN" altLang="zh-CN" sz="2000" dirty="0" smtClean="0">
                <a:solidFill>
                  <a:srgbClr val="0000FF"/>
                </a:solidFill>
              </a:rPr>
              <a:t>云南工业园区转型发展研究</a:t>
            </a:r>
          </a:p>
          <a:p>
            <a:r>
              <a:rPr lang="en-US" altLang="zh-CN" sz="2000" dirty="0" smtClean="0">
                <a:solidFill>
                  <a:srgbClr val="0000FF"/>
                </a:solidFill>
              </a:rPr>
              <a:t>32.</a:t>
            </a:r>
            <a:r>
              <a:rPr lang="zh-CN" altLang="zh-CN" sz="2000" dirty="0" smtClean="0">
                <a:solidFill>
                  <a:srgbClr val="0000FF"/>
                </a:solidFill>
              </a:rPr>
              <a:t>促进云南房地产市场平稳健康发展研究</a:t>
            </a:r>
            <a:endParaRPr lang="zh-CN" altLang="zh-CN" sz="2000" dirty="0">
              <a:solidFill>
                <a:srgbClr val="0000FF"/>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357158" y="928646"/>
            <a:ext cx="8229600" cy="5929354"/>
          </a:xfrm>
        </p:spPr>
        <p:txBody>
          <a:bodyPr>
            <a:normAutofit lnSpcReduction="10000"/>
          </a:bodyPr>
          <a:lstStyle/>
          <a:p>
            <a:pPr>
              <a:buNone/>
            </a:pPr>
            <a:r>
              <a:rPr lang="zh-CN" altLang="en-US" sz="5100" dirty="0" smtClean="0">
                <a:solidFill>
                  <a:srgbClr val="FF0000"/>
                </a:solidFill>
              </a:rPr>
              <a:t>            </a:t>
            </a:r>
            <a:r>
              <a:rPr lang="zh-CN" altLang="en-US" sz="4000" dirty="0" smtClean="0">
                <a:solidFill>
                  <a:srgbClr val="FF0000"/>
                </a:solidFill>
              </a:rPr>
              <a:t>体育学</a:t>
            </a:r>
            <a:endParaRPr lang="zh-CN" altLang="zh-CN" sz="4000" b="1" dirty="0" smtClean="0">
              <a:solidFill>
                <a:srgbClr val="FF0000"/>
              </a:solidFill>
            </a:endParaRPr>
          </a:p>
          <a:p>
            <a:pPr>
              <a:buNone/>
            </a:pPr>
            <a:r>
              <a:rPr lang="en-US" altLang="zh-CN" sz="2000" dirty="0" smtClean="0">
                <a:solidFill>
                  <a:srgbClr val="0000FF"/>
                </a:solidFill>
              </a:rPr>
              <a:t>* 1.</a:t>
            </a:r>
            <a:r>
              <a:rPr lang="zh-CN" altLang="zh-CN" sz="2000" dirty="0" smtClean="0">
                <a:solidFill>
                  <a:srgbClr val="0000FF"/>
                </a:solidFill>
              </a:rPr>
              <a:t>习近平总书记关于体育工作的重要论述研究</a:t>
            </a:r>
          </a:p>
          <a:p>
            <a:pPr>
              <a:buNone/>
            </a:pPr>
            <a:r>
              <a:rPr lang="en-US" altLang="zh-CN" sz="2000" dirty="0" smtClean="0">
                <a:solidFill>
                  <a:srgbClr val="0000FF"/>
                </a:solidFill>
              </a:rPr>
              <a:t>* 2.</a:t>
            </a:r>
            <a:r>
              <a:rPr lang="zh-CN" altLang="zh-CN" sz="2000" dirty="0" smtClean="0">
                <a:solidFill>
                  <a:srgbClr val="0000FF"/>
                </a:solidFill>
              </a:rPr>
              <a:t>改革开放以来云南体育发展的历程、成就和经验研究</a:t>
            </a:r>
          </a:p>
          <a:p>
            <a:pPr>
              <a:buNone/>
            </a:pPr>
            <a:r>
              <a:rPr lang="en-US" altLang="zh-CN" sz="2000" dirty="0" smtClean="0">
                <a:solidFill>
                  <a:srgbClr val="0000FF"/>
                </a:solidFill>
              </a:rPr>
              <a:t>* 3.</a:t>
            </a:r>
            <a:r>
              <a:rPr lang="zh-CN" altLang="zh-CN" sz="2000" dirty="0" smtClean="0">
                <a:solidFill>
                  <a:srgbClr val="0000FF"/>
                </a:solidFill>
              </a:rPr>
              <a:t>体育强国建设背景下云南体育后备人才培养研究</a:t>
            </a:r>
          </a:p>
          <a:p>
            <a:pPr>
              <a:buNone/>
            </a:pPr>
            <a:r>
              <a:rPr lang="en-US" altLang="zh-CN" sz="2000" dirty="0" smtClean="0">
                <a:solidFill>
                  <a:srgbClr val="0000FF"/>
                </a:solidFill>
              </a:rPr>
              <a:t>* 4.</a:t>
            </a:r>
            <a:r>
              <a:rPr lang="zh-CN" altLang="zh-CN" sz="2000" dirty="0" smtClean="0">
                <a:solidFill>
                  <a:srgbClr val="0000FF"/>
                </a:solidFill>
              </a:rPr>
              <a:t>云南民族民间体育赛事研究</a:t>
            </a:r>
          </a:p>
          <a:p>
            <a:pPr>
              <a:buNone/>
            </a:pPr>
            <a:r>
              <a:rPr lang="en-US" altLang="zh-CN" sz="2000" dirty="0" smtClean="0">
                <a:solidFill>
                  <a:srgbClr val="0000FF"/>
                </a:solidFill>
              </a:rPr>
              <a:t>* 5.</a:t>
            </a:r>
            <a:r>
              <a:rPr lang="zh-CN" altLang="zh-CN" sz="2000" dirty="0" smtClean="0">
                <a:solidFill>
                  <a:srgbClr val="0000FF"/>
                </a:solidFill>
              </a:rPr>
              <a:t>云南山地户外运动发展研究</a:t>
            </a:r>
          </a:p>
          <a:p>
            <a:pPr>
              <a:buNone/>
            </a:pPr>
            <a:r>
              <a:rPr lang="en-US" altLang="zh-CN" sz="2000" dirty="0" smtClean="0">
                <a:solidFill>
                  <a:srgbClr val="0000FF"/>
                </a:solidFill>
              </a:rPr>
              <a:t>* 6.</a:t>
            </a:r>
            <a:r>
              <a:rPr lang="zh-CN" altLang="zh-CN" sz="2000" dirty="0" smtClean="0">
                <a:solidFill>
                  <a:srgbClr val="0000FF"/>
                </a:solidFill>
              </a:rPr>
              <a:t>云南大众健身项目培育推广研究</a:t>
            </a:r>
          </a:p>
          <a:p>
            <a:pPr>
              <a:buNone/>
            </a:pPr>
            <a:r>
              <a:rPr lang="en-US" altLang="zh-CN" sz="2000" dirty="0" smtClean="0"/>
              <a:t>     7.</a:t>
            </a:r>
            <a:r>
              <a:rPr lang="zh-CN" altLang="zh-CN" sz="2000" dirty="0" smtClean="0"/>
              <a:t>云南体育助推世界一流健康生活目的地建设研究</a:t>
            </a:r>
          </a:p>
          <a:p>
            <a:pPr>
              <a:buNone/>
            </a:pPr>
            <a:r>
              <a:rPr lang="en-US" altLang="zh-CN" sz="2000" dirty="0" smtClean="0"/>
              <a:t>     8.</a:t>
            </a:r>
            <a:r>
              <a:rPr lang="zh-CN" altLang="zh-CN" sz="2000" dirty="0" smtClean="0"/>
              <a:t>健康云南与体育发展研究</a:t>
            </a:r>
          </a:p>
          <a:p>
            <a:pPr>
              <a:buNone/>
            </a:pPr>
            <a:r>
              <a:rPr lang="en-US" altLang="zh-CN" sz="2000" dirty="0" smtClean="0"/>
              <a:t>     9.</a:t>
            </a:r>
            <a:r>
              <a:rPr lang="zh-CN" altLang="zh-CN" sz="2000" dirty="0" smtClean="0"/>
              <a:t>云南休闲体育发展的社会价值与实施路径研究</a:t>
            </a:r>
          </a:p>
          <a:p>
            <a:pPr>
              <a:buNone/>
            </a:pPr>
            <a:r>
              <a:rPr lang="en-US" altLang="zh-CN" sz="2000" dirty="0" smtClean="0"/>
              <a:t>    10.</a:t>
            </a:r>
            <a:r>
              <a:rPr lang="zh-CN" altLang="zh-CN" sz="2000" dirty="0" smtClean="0"/>
              <a:t>云南世居少数民族体育非物质文化遗产传承和发展研究</a:t>
            </a:r>
          </a:p>
          <a:p>
            <a:pPr>
              <a:buNone/>
            </a:pPr>
            <a:r>
              <a:rPr lang="en-US" altLang="zh-CN" sz="2000" dirty="0" smtClean="0"/>
              <a:t>    11.</a:t>
            </a:r>
            <a:r>
              <a:rPr lang="zh-CN" altLang="zh-CN" sz="2000" dirty="0" smtClean="0"/>
              <a:t>云南民族民间体育传承与发展研究</a:t>
            </a:r>
          </a:p>
          <a:p>
            <a:pPr>
              <a:buNone/>
            </a:pPr>
            <a:r>
              <a:rPr lang="en-US" altLang="zh-CN" sz="2000" dirty="0" smtClean="0"/>
              <a:t>    12.</a:t>
            </a:r>
            <a:r>
              <a:rPr lang="zh-CN" altLang="zh-CN" sz="2000" dirty="0" smtClean="0"/>
              <a:t>云南实用性体育专业人才培养研究</a:t>
            </a:r>
          </a:p>
          <a:p>
            <a:pPr>
              <a:buNone/>
            </a:pPr>
            <a:r>
              <a:rPr lang="en-US" altLang="zh-CN" sz="2000" dirty="0" smtClean="0"/>
              <a:t>    13.</a:t>
            </a:r>
            <a:r>
              <a:rPr lang="zh-CN" altLang="zh-CN" sz="2000" dirty="0" smtClean="0"/>
              <a:t>中医在运动训练恢复与康复中的应用研究</a:t>
            </a:r>
          </a:p>
          <a:p>
            <a:pPr>
              <a:buNone/>
            </a:pPr>
            <a:r>
              <a:rPr lang="en-US" altLang="zh-CN" sz="2000" dirty="0" smtClean="0"/>
              <a:t>    14.</a:t>
            </a:r>
            <a:r>
              <a:rPr lang="zh-CN" altLang="zh-CN" sz="2000" dirty="0" smtClean="0"/>
              <a:t>推动云南群众体育纵深发展研究</a:t>
            </a:r>
          </a:p>
          <a:p>
            <a:pPr>
              <a:buNone/>
            </a:pPr>
            <a:r>
              <a:rPr lang="en-US" altLang="zh-CN" sz="2000" dirty="0" smtClean="0"/>
              <a:t>    15.</a:t>
            </a:r>
            <a:r>
              <a:rPr lang="zh-CN" altLang="zh-CN" sz="2000" dirty="0" smtClean="0"/>
              <a:t>提升云南公共体育服务体系质量研究</a:t>
            </a:r>
            <a:endParaRPr lang="zh-CN" altLang="zh-CN" sz="2000"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半闭框 4"/>
          <p:cNvSpPr/>
          <p:nvPr/>
        </p:nvSpPr>
        <p:spPr>
          <a:xfrm>
            <a:off x="785786" y="928670"/>
            <a:ext cx="1143008" cy="642942"/>
          </a:xfrm>
          <a:prstGeom prst="halfFrame">
            <a:avLst>
              <a:gd name="adj1" fmla="val 33333"/>
              <a:gd name="adj2" fmla="val 12688"/>
            </a:avLst>
          </a:prstGeom>
          <a:solidFill>
            <a:srgbClr val="FF0000">
              <a:alpha val="95000"/>
            </a:srgb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solidFill>
                <a:schemeClr val="tx1"/>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500174"/>
            <a:ext cx="8229600" cy="4625989"/>
          </a:xfrm>
        </p:spPr>
        <p:txBody>
          <a:bodyPr>
            <a:normAutofit fontScale="77500" lnSpcReduction="20000"/>
          </a:bodyPr>
          <a:lstStyle/>
          <a:p>
            <a:pPr>
              <a:buNone/>
            </a:pPr>
            <a:r>
              <a:rPr lang="zh-CN" altLang="en-US" sz="3600" b="1" dirty="0" smtClean="0">
                <a:solidFill>
                  <a:srgbClr val="FF0000"/>
                </a:solidFill>
                <a:latin typeface="微软雅黑" pitchFamily="34" charset="-122"/>
                <a:ea typeface="微软雅黑" pitchFamily="34" charset="-122"/>
              </a:rPr>
              <a:t>教育学</a:t>
            </a:r>
            <a:r>
              <a:rPr lang="en-US" altLang="zh-CN" sz="3600" b="1" dirty="0" smtClean="0">
                <a:solidFill>
                  <a:srgbClr val="FF0000"/>
                </a:solidFill>
                <a:latin typeface="微软雅黑" pitchFamily="34" charset="-122"/>
                <a:ea typeface="微软雅黑" pitchFamily="34" charset="-122"/>
              </a:rPr>
              <a:t>1</a:t>
            </a:r>
          </a:p>
          <a:p>
            <a:pPr>
              <a:buNone/>
            </a:pPr>
            <a:r>
              <a:rPr lang="en-US" altLang="zh-CN" dirty="0" smtClean="0"/>
              <a:t>1.</a:t>
            </a:r>
            <a:r>
              <a:rPr lang="zh-CN" altLang="zh-CN" dirty="0" smtClean="0"/>
              <a:t>云南省教育现代化评估监测指标体系与评价方法研究</a:t>
            </a:r>
          </a:p>
          <a:p>
            <a:pPr>
              <a:buNone/>
            </a:pPr>
            <a:r>
              <a:rPr lang="en-US" altLang="zh-CN" dirty="0" smtClean="0"/>
              <a:t>2.</a:t>
            </a:r>
            <a:r>
              <a:rPr lang="zh-CN" altLang="zh-CN" dirty="0" smtClean="0"/>
              <a:t>新中国成立</a:t>
            </a:r>
            <a:r>
              <a:rPr lang="en-US" altLang="zh-CN" dirty="0" smtClean="0"/>
              <a:t>70</a:t>
            </a:r>
            <a:r>
              <a:rPr lang="zh-CN" altLang="zh-CN" dirty="0" smtClean="0"/>
              <a:t>周年云南教育成就与经验研究</a:t>
            </a:r>
          </a:p>
          <a:p>
            <a:pPr>
              <a:buNone/>
            </a:pPr>
            <a:r>
              <a:rPr lang="en-US" altLang="zh-CN" dirty="0" smtClean="0"/>
              <a:t>3.</a:t>
            </a:r>
            <a:r>
              <a:rPr lang="zh-CN" altLang="zh-CN" dirty="0" smtClean="0"/>
              <a:t>现代信息技术对教学和学习变革的影响研究</a:t>
            </a:r>
          </a:p>
          <a:p>
            <a:pPr>
              <a:buNone/>
            </a:pPr>
            <a:r>
              <a:rPr lang="en-US" altLang="zh-CN" dirty="0" smtClean="0"/>
              <a:t>4.</a:t>
            </a:r>
            <a:r>
              <a:rPr lang="zh-CN" altLang="zh-CN" dirty="0" smtClean="0"/>
              <a:t>社会力量参与办学体制机制研究</a:t>
            </a:r>
          </a:p>
          <a:p>
            <a:pPr>
              <a:buNone/>
            </a:pPr>
            <a:r>
              <a:rPr lang="en-US" altLang="zh-CN" dirty="0" smtClean="0"/>
              <a:t>5.</a:t>
            </a:r>
            <a:r>
              <a:rPr lang="zh-CN" altLang="zh-CN" dirty="0" smtClean="0"/>
              <a:t>“一带一路”背景下云南教育对外开放战略研究</a:t>
            </a:r>
          </a:p>
          <a:p>
            <a:pPr>
              <a:buNone/>
            </a:pPr>
            <a:r>
              <a:rPr lang="en-US" altLang="zh-CN" dirty="0" smtClean="0"/>
              <a:t>6.</a:t>
            </a:r>
            <a:r>
              <a:rPr lang="zh-CN" altLang="zh-CN" dirty="0" smtClean="0"/>
              <a:t>科研成果在教育领域应用转化机制研究</a:t>
            </a:r>
          </a:p>
          <a:p>
            <a:pPr>
              <a:buNone/>
            </a:pPr>
            <a:r>
              <a:rPr lang="en-US" altLang="zh-CN" dirty="0" smtClean="0"/>
              <a:t>7.</a:t>
            </a:r>
            <a:r>
              <a:rPr lang="zh-CN" altLang="zh-CN" dirty="0" smtClean="0"/>
              <a:t>高校资助育人困境与路径研究</a:t>
            </a:r>
          </a:p>
          <a:p>
            <a:pPr>
              <a:buNone/>
            </a:pPr>
            <a:r>
              <a:rPr lang="en-US" altLang="zh-CN" dirty="0" smtClean="0"/>
              <a:t>8.</a:t>
            </a:r>
            <a:r>
              <a:rPr lang="zh-CN" altLang="zh-CN" dirty="0" smtClean="0"/>
              <a:t>大数据背景下云南深度贫困县的教育精准扶贫研究</a:t>
            </a:r>
          </a:p>
          <a:p>
            <a:pPr>
              <a:buNone/>
            </a:pPr>
            <a:r>
              <a:rPr lang="en-US" altLang="zh-CN" dirty="0" smtClean="0"/>
              <a:t>9.</a:t>
            </a:r>
            <a:r>
              <a:rPr lang="zh-CN" altLang="zh-CN" dirty="0" smtClean="0"/>
              <a:t>学生资助基础理论及应用研究</a:t>
            </a:r>
          </a:p>
          <a:p>
            <a:pPr>
              <a:buNone/>
            </a:pPr>
            <a:r>
              <a:rPr lang="en-US" altLang="zh-CN" dirty="0" smtClean="0"/>
              <a:t>10.</a:t>
            </a:r>
            <a:r>
              <a:rPr lang="zh-CN" altLang="zh-CN" dirty="0" smtClean="0"/>
              <a:t>云南省教育系统法律顾问制度成效研究</a:t>
            </a: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dirty="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142984"/>
            <a:ext cx="8858280" cy="4483113"/>
          </a:xfrm>
        </p:spPr>
        <p:txBody>
          <a:bodyPr>
            <a:normAutofit fontScale="92500" lnSpcReduction="10000"/>
          </a:bodyPr>
          <a:lstStyle/>
          <a:p>
            <a:pPr>
              <a:buNone/>
            </a:pPr>
            <a:r>
              <a:rPr lang="zh-CN" altLang="en-US" b="1" dirty="0" smtClean="0">
                <a:solidFill>
                  <a:srgbClr val="FF0000"/>
                </a:solidFill>
                <a:latin typeface="微软雅黑" pitchFamily="34" charset="-122"/>
                <a:ea typeface="微软雅黑" pitchFamily="34" charset="-122"/>
              </a:rPr>
              <a:t>教育学</a:t>
            </a:r>
            <a:r>
              <a:rPr lang="en-US" altLang="zh-CN" b="1" dirty="0" smtClean="0">
                <a:solidFill>
                  <a:srgbClr val="FF0000"/>
                </a:solidFill>
                <a:latin typeface="微软雅黑" pitchFamily="34" charset="-122"/>
                <a:ea typeface="微软雅黑" pitchFamily="34" charset="-122"/>
              </a:rPr>
              <a:t>2</a:t>
            </a:r>
            <a:endParaRPr lang="en-US" altLang="zh-CN" dirty="0" smtClean="0"/>
          </a:p>
          <a:p>
            <a:pPr>
              <a:buNone/>
            </a:pPr>
            <a:r>
              <a:rPr lang="en-US" altLang="zh-CN" dirty="0" smtClean="0"/>
              <a:t>27.</a:t>
            </a:r>
            <a:r>
              <a:rPr lang="zh-CN" altLang="zh-CN" dirty="0" smtClean="0"/>
              <a:t>云南省高等职业院校专业评估指标体系与评估方法研究</a:t>
            </a:r>
          </a:p>
          <a:p>
            <a:pPr>
              <a:buNone/>
            </a:pPr>
            <a:r>
              <a:rPr lang="en-US" altLang="zh-CN" dirty="0" smtClean="0"/>
              <a:t>28.</a:t>
            </a:r>
            <a:r>
              <a:rPr lang="zh-CN" altLang="zh-CN" dirty="0" smtClean="0"/>
              <a:t>云南省扩大中等职业教育规模的策略研究</a:t>
            </a:r>
          </a:p>
          <a:p>
            <a:pPr>
              <a:buNone/>
            </a:pPr>
            <a:r>
              <a:rPr lang="en-US" altLang="zh-CN" dirty="0" smtClean="0"/>
              <a:t>29.</a:t>
            </a:r>
            <a:r>
              <a:rPr lang="zh-CN" altLang="zh-CN" dirty="0" smtClean="0"/>
              <a:t>云南省高等职业教育考试招生改革探索研究</a:t>
            </a:r>
          </a:p>
          <a:p>
            <a:pPr>
              <a:buNone/>
            </a:pPr>
            <a:r>
              <a:rPr lang="en-US" altLang="zh-CN" dirty="0" smtClean="0"/>
              <a:t>30.</a:t>
            </a:r>
            <a:r>
              <a:rPr lang="zh-CN" altLang="zh-CN" dirty="0" smtClean="0"/>
              <a:t>云南省中等职业学校人才培养质量评估研究</a:t>
            </a:r>
          </a:p>
          <a:p>
            <a:pPr>
              <a:buNone/>
            </a:pPr>
            <a:r>
              <a:rPr lang="en-US" altLang="zh-CN" dirty="0" smtClean="0"/>
              <a:t>31.</a:t>
            </a:r>
            <a:r>
              <a:rPr lang="zh-CN" altLang="zh-CN" dirty="0" smtClean="0"/>
              <a:t>云南省落实立德树人根本任务实践体系研究</a:t>
            </a:r>
          </a:p>
          <a:p>
            <a:pPr>
              <a:buNone/>
            </a:pPr>
            <a:r>
              <a:rPr lang="en-US" altLang="zh-CN" dirty="0" smtClean="0"/>
              <a:t>40.</a:t>
            </a:r>
            <a:r>
              <a:rPr lang="zh-CN" altLang="zh-CN" dirty="0" smtClean="0"/>
              <a:t>云南省大学生社会实践安全管理办法研究</a:t>
            </a:r>
          </a:p>
          <a:p>
            <a:pPr>
              <a:buNone/>
            </a:pPr>
            <a:r>
              <a:rPr lang="en-US" altLang="zh-CN" dirty="0" smtClean="0"/>
              <a:t>41.</a:t>
            </a:r>
            <a:r>
              <a:rPr lang="zh-CN" altLang="zh-CN" dirty="0" smtClean="0"/>
              <a:t>云南省高校师生思想政治状况调查研究</a:t>
            </a: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142984"/>
            <a:ext cx="8329642" cy="5054617"/>
          </a:xfrm>
        </p:spPr>
        <p:txBody>
          <a:bodyPr>
            <a:normAutofit/>
          </a:bodyPr>
          <a:lstStyle/>
          <a:p>
            <a:pPr>
              <a:buNone/>
            </a:pPr>
            <a:r>
              <a:rPr lang="zh-CN" altLang="en-US" sz="4000" b="1" dirty="0" smtClean="0">
                <a:solidFill>
                  <a:srgbClr val="FF0000"/>
                </a:solidFill>
                <a:latin typeface="微软雅黑" pitchFamily="34" charset="-122"/>
                <a:ea typeface="微软雅黑" pitchFamily="34" charset="-122"/>
              </a:rPr>
              <a:t>           职业教育与普通教育</a:t>
            </a:r>
            <a:r>
              <a:rPr lang="en-US" altLang="zh-CN" sz="4000" b="1" dirty="0" smtClean="0">
                <a:solidFill>
                  <a:srgbClr val="FF0000"/>
                </a:solidFill>
                <a:latin typeface="微软雅黑" pitchFamily="34" charset="-122"/>
                <a:ea typeface="微软雅黑" pitchFamily="34" charset="-122"/>
              </a:rPr>
              <a:t>,</a:t>
            </a:r>
          </a:p>
          <a:p>
            <a:pPr>
              <a:buNone/>
            </a:pPr>
            <a:r>
              <a:rPr lang="en-US" altLang="zh-CN" sz="4000" b="1" dirty="0" smtClean="0">
                <a:solidFill>
                  <a:srgbClr val="FF0000"/>
                </a:solidFill>
                <a:latin typeface="微软雅黑" pitchFamily="34" charset="-122"/>
                <a:ea typeface="微软雅黑" pitchFamily="34" charset="-122"/>
              </a:rPr>
              <a:t>                   </a:t>
            </a:r>
          </a:p>
          <a:p>
            <a:pPr>
              <a:buNone/>
            </a:pPr>
            <a:r>
              <a:rPr lang="en-US" altLang="zh-CN" sz="4000" b="1" dirty="0" smtClean="0">
                <a:solidFill>
                  <a:srgbClr val="FF0000"/>
                </a:solidFill>
                <a:latin typeface="微软雅黑" pitchFamily="34" charset="-122"/>
                <a:ea typeface="微软雅黑" pitchFamily="34" charset="-122"/>
              </a:rPr>
              <a:t>                  </a:t>
            </a:r>
            <a:r>
              <a:rPr lang="zh-CN" altLang="en-US" sz="4000" b="1" dirty="0" smtClean="0">
                <a:solidFill>
                  <a:srgbClr val="FF0000"/>
                </a:solidFill>
                <a:latin typeface="微软雅黑" pitchFamily="34" charset="-122"/>
                <a:ea typeface="微软雅黑" pitchFamily="34" charset="-122"/>
              </a:rPr>
              <a:t>是两种不同类型的教育，</a:t>
            </a:r>
            <a:endParaRPr lang="en-US" altLang="zh-CN" sz="4000" b="1" dirty="0" smtClean="0">
              <a:solidFill>
                <a:srgbClr val="FF0000"/>
              </a:solidFill>
              <a:latin typeface="微软雅黑" pitchFamily="34" charset="-122"/>
              <a:ea typeface="微软雅黑" pitchFamily="34" charset="-122"/>
            </a:endParaRPr>
          </a:p>
          <a:p>
            <a:pPr>
              <a:buNone/>
            </a:pPr>
            <a:endParaRPr lang="en-US" altLang="zh-CN" b="1" dirty="0" smtClean="0">
              <a:solidFill>
                <a:srgbClr val="FF0000"/>
              </a:solidFill>
              <a:latin typeface="微软雅黑" pitchFamily="34" charset="-122"/>
              <a:ea typeface="微软雅黑" pitchFamily="34" charset="-122"/>
            </a:endParaRPr>
          </a:p>
          <a:p>
            <a:pPr>
              <a:buNone/>
            </a:pPr>
            <a:r>
              <a:rPr lang="en-US" altLang="zh-CN" b="1" dirty="0" smtClean="0">
                <a:solidFill>
                  <a:srgbClr val="FF0000"/>
                </a:solidFill>
                <a:latin typeface="微软雅黑" pitchFamily="34" charset="-122"/>
                <a:ea typeface="微软雅黑" pitchFamily="34" charset="-122"/>
              </a:rPr>
              <a:t>                   </a:t>
            </a:r>
            <a:r>
              <a:rPr lang="zh-CN" altLang="en-US" sz="4800" b="1" dirty="0" smtClean="0">
                <a:solidFill>
                  <a:srgbClr val="FF0000"/>
                </a:solidFill>
                <a:latin typeface="微软雅黑" pitchFamily="34" charset="-122"/>
                <a:ea typeface="微软雅黑" pitchFamily="34" charset="-122"/>
              </a:rPr>
              <a:t>具有同等重要地位。</a:t>
            </a:r>
            <a:endParaRPr lang="zh-CN" altLang="en-US" sz="4800" b="1" dirty="0">
              <a:solidFill>
                <a:srgbClr val="FF0000"/>
              </a:solidFill>
              <a:latin typeface="微软雅黑" pitchFamily="34" charset="-122"/>
              <a:ea typeface="微软雅黑" pitchFamily="34"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笑脸 10"/>
          <p:cNvSpPr/>
          <p:nvPr/>
        </p:nvSpPr>
        <p:spPr>
          <a:xfrm>
            <a:off x="357158" y="2500306"/>
            <a:ext cx="1071570" cy="1285884"/>
          </a:xfrm>
          <a:prstGeom prst="smileyFace">
            <a:avLst/>
          </a:prstGeom>
          <a:solidFill>
            <a:srgbClr val="F4F44A"/>
          </a:solid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笑脸 11"/>
          <p:cNvSpPr/>
          <p:nvPr/>
        </p:nvSpPr>
        <p:spPr>
          <a:xfrm>
            <a:off x="1714480" y="2571744"/>
            <a:ext cx="1071570" cy="1214446"/>
          </a:xfrm>
          <a:prstGeom prst="smileyFace">
            <a:avLst/>
          </a:prstGeom>
          <a:solidFill>
            <a:srgbClr val="F4F44A"/>
          </a:solidFill>
          <a:ln>
            <a:solidFill>
              <a:schemeClr val="tx1"/>
            </a:solidFill>
          </a:ln>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爆炸形 2 14"/>
          <p:cNvSpPr/>
          <p:nvPr/>
        </p:nvSpPr>
        <p:spPr>
          <a:xfrm>
            <a:off x="5715008" y="4643446"/>
            <a:ext cx="3143272" cy="1714512"/>
          </a:xfrm>
          <a:prstGeom prst="irregularSeal2">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643050"/>
            <a:ext cx="8858280" cy="4483113"/>
          </a:xfrm>
        </p:spPr>
        <p:txBody>
          <a:bodyPr>
            <a:normAutofit fontScale="92500"/>
          </a:bodyPr>
          <a:lstStyle/>
          <a:p>
            <a:pPr>
              <a:buNone/>
            </a:pPr>
            <a:r>
              <a:rPr lang="zh-CN" altLang="en-US" b="1" dirty="0" smtClean="0">
                <a:solidFill>
                  <a:srgbClr val="FF0000"/>
                </a:solidFill>
                <a:latin typeface="微软雅黑" pitchFamily="34" charset="-122"/>
                <a:ea typeface="微软雅黑" pitchFamily="34" charset="-122"/>
              </a:rPr>
              <a:t>教育学</a:t>
            </a:r>
            <a:r>
              <a:rPr lang="en-US" altLang="zh-CN" b="1" dirty="0" smtClean="0">
                <a:solidFill>
                  <a:srgbClr val="FF0000"/>
                </a:solidFill>
                <a:latin typeface="微软雅黑" pitchFamily="34" charset="-122"/>
                <a:ea typeface="微软雅黑" pitchFamily="34" charset="-122"/>
              </a:rPr>
              <a:t>3</a:t>
            </a:r>
            <a:r>
              <a:rPr lang="zh-CN" altLang="en-US" b="1" dirty="0" smtClean="0">
                <a:solidFill>
                  <a:srgbClr val="0000FF"/>
                </a:solidFill>
                <a:latin typeface="微软雅黑" pitchFamily="34" charset="-122"/>
                <a:ea typeface="微软雅黑" pitchFamily="34" charset="-122"/>
              </a:rPr>
              <a:t>（</a:t>
            </a:r>
            <a:r>
              <a:rPr lang="zh-CN" altLang="zh-CN" b="1" dirty="0" smtClean="0">
                <a:solidFill>
                  <a:srgbClr val="0000FF"/>
                </a:solidFill>
                <a:latin typeface="微软雅黑" pitchFamily="34" charset="-122"/>
                <a:ea typeface="微软雅黑" pitchFamily="34" charset="-122"/>
              </a:rPr>
              <a:t>学校思想政治工作研究专项</a:t>
            </a:r>
            <a:r>
              <a:rPr lang="zh-CN" altLang="en-US" b="1" dirty="0" smtClean="0">
                <a:solidFill>
                  <a:srgbClr val="0000FF"/>
                </a:solidFill>
                <a:latin typeface="微软雅黑" pitchFamily="34" charset="-122"/>
                <a:ea typeface="微软雅黑" pitchFamily="34" charset="-122"/>
              </a:rPr>
              <a:t>）</a:t>
            </a:r>
            <a:endParaRPr lang="en-US" altLang="zh-CN" b="1" dirty="0" smtClean="0">
              <a:solidFill>
                <a:srgbClr val="0000FF"/>
              </a:solidFill>
              <a:latin typeface="微软雅黑" pitchFamily="34" charset="-122"/>
              <a:ea typeface="微软雅黑" pitchFamily="34" charset="-122"/>
            </a:endParaRPr>
          </a:p>
          <a:p>
            <a:pPr>
              <a:buNone/>
            </a:pPr>
            <a:r>
              <a:rPr lang="en-US" altLang="zh-CN" dirty="0" smtClean="0"/>
              <a:t>1.</a:t>
            </a:r>
            <a:r>
              <a:rPr lang="zh-CN" altLang="zh-CN" dirty="0" smtClean="0"/>
              <a:t>云南省推进大中小学思政课一体化建设对策研究</a:t>
            </a:r>
          </a:p>
          <a:p>
            <a:pPr>
              <a:buNone/>
            </a:pPr>
            <a:r>
              <a:rPr lang="en-US" altLang="zh-CN" dirty="0" smtClean="0"/>
              <a:t>2.</a:t>
            </a:r>
            <a:r>
              <a:rPr lang="zh-CN" altLang="zh-CN" dirty="0" smtClean="0"/>
              <a:t>发挥思想政治理论课在落实立德树人根本任务中关键课程作用的应用研究</a:t>
            </a:r>
          </a:p>
          <a:p>
            <a:pPr>
              <a:buNone/>
            </a:pPr>
            <a:r>
              <a:rPr lang="en-US" altLang="zh-CN" dirty="0" smtClean="0"/>
              <a:t>3.</a:t>
            </a:r>
            <a:r>
              <a:rPr lang="zh-CN" altLang="zh-CN" dirty="0" smtClean="0"/>
              <a:t>推进思想政治理论课改革创新对策研究</a:t>
            </a:r>
          </a:p>
          <a:p>
            <a:pPr>
              <a:buNone/>
            </a:pPr>
            <a:r>
              <a:rPr lang="en-US" altLang="zh-CN" dirty="0" smtClean="0"/>
              <a:t>4.</a:t>
            </a:r>
            <a:r>
              <a:rPr lang="zh-CN" altLang="zh-CN" dirty="0" smtClean="0"/>
              <a:t>加强思想政治理论课教师队伍建设对策研究</a:t>
            </a:r>
          </a:p>
          <a:p>
            <a:pPr>
              <a:buNone/>
            </a:pPr>
            <a:r>
              <a:rPr lang="en-US" altLang="zh-CN" dirty="0" smtClean="0"/>
              <a:t>5.</a:t>
            </a:r>
            <a:r>
              <a:rPr lang="zh-CN" altLang="zh-CN" dirty="0" smtClean="0"/>
              <a:t>提高大中小学思想政治理论课针对性研究</a:t>
            </a:r>
          </a:p>
          <a:p>
            <a:pPr>
              <a:buNone/>
            </a:pPr>
            <a:r>
              <a:rPr lang="en-US" altLang="zh-CN" dirty="0" smtClean="0"/>
              <a:t>6.</a:t>
            </a:r>
            <a:r>
              <a:rPr lang="zh-CN" altLang="zh-CN" dirty="0" smtClean="0"/>
              <a:t>加强学校教师思想政治工作对策研究</a:t>
            </a:r>
          </a:p>
          <a:p>
            <a:pPr>
              <a:buNone/>
            </a:pPr>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357298"/>
            <a:ext cx="8286808" cy="4768865"/>
          </a:xfrm>
        </p:spPr>
        <p:txBody>
          <a:bodyPr>
            <a:normAutofit fontScale="70000" lnSpcReduction="20000"/>
          </a:bodyPr>
          <a:lstStyle/>
          <a:p>
            <a:pPr>
              <a:buNone/>
            </a:pPr>
            <a:r>
              <a:rPr lang="zh-CN" altLang="en-US" b="1" dirty="0" smtClean="0">
                <a:solidFill>
                  <a:srgbClr val="FF0000"/>
                </a:solidFill>
                <a:latin typeface="微软雅黑" pitchFamily="34" charset="-122"/>
                <a:ea typeface="微软雅黑" pitchFamily="34" charset="-122"/>
              </a:rPr>
              <a:t>教育学</a:t>
            </a:r>
            <a:r>
              <a:rPr lang="en-US" altLang="zh-CN" b="1" dirty="0" smtClean="0">
                <a:solidFill>
                  <a:srgbClr val="FF0000"/>
                </a:solidFill>
                <a:latin typeface="微软雅黑" pitchFamily="34" charset="-122"/>
                <a:ea typeface="微软雅黑" pitchFamily="34" charset="-122"/>
              </a:rPr>
              <a:t>4</a:t>
            </a:r>
            <a:r>
              <a:rPr lang="zh-CN" altLang="en-US" b="1" dirty="0" smtClean="0">
                <a:solidFill>
                  <a:srgbClr val="0000FF"/>
                </a:solidFill>
                <a:latin typeface="微软雅黑" pitchFamily="34" charset="-122"/>
                <a:ea typeface="微软雅黑" pitchFamily="34" charset="-122"/>
              </a:rPr>
              <a:t>（</a:t>
            </a:r>
            <a:r>
              <a:rPr lang="zh-CN" altLang="zh-CN" b="1" dirty="0" smtClean="0">
                <a:solidFill>
                  <a:srgbClr val="0000FF"/>
                </a:solidFill>
                <a:latin typeface="微软雅黑" pitchFamily="34" charset="-122"/>
                <a:ea typeface="微软雅黑" pitchFamily="34" charset="-122"/>
              </a:rPr>
              <a:t>学校思想政治工作研究专项</a:t>
            </a:r>
            <a:r>
              <a:rPr lang="zh-CN" altLang="en-US" b="1" dirty="0" smtClean="0">
                <a:solidFill>
                  <a:srgbClr val="0000FF"/>
                </a:solidFill>
                <a:latin typeface="微软雅黑" pitchFamily="34" charset="-122"/>
                <a:ea typeface="微软雅黑" pitchFamily="34" charset="-122"/>
              </a:rPr>
              <a:t>）</a:t>
            </a:r>
            <a:endParaRPr lang="en-US" altLang="zh-CN" b="1" dirty="0" smtClean="0">
              <a:solidFill>
                <a:srgbClr val="0000FF"/>
              </a:solidFill>
              <a:latin typeface="微软雅黑" pitchFamily="34" charset="-122"/>
              <a:ea typeface="微软雅黑" pitchFamily="34" charset="-122"/>
            </a:endParaRPr>
          </a:p>
          <a:p>
            <a:pPr>
              <a:buNone/>
            </a:pPr>
            <a:endParaRPr lang="en-US" altLang="zh-CN" dirty="0" smtClean="0"/>
          </a:p>
          <a:p>
            <a:pPr>
              <a:buNone/>
            </a:pPr>
            <a:r>
              <a:rPr lang="en-US" altLang="zh-CN" dirty="0" smtClean="0"/>
              <a:t>10.</a:t>
            </a:r>
            <a:r>
              <a:rPr lang="zh-CN" altLang="zh-CN" dirty="0" smtClean="0"/>
              <a:t>新时代班主任专业素养提升策略研究</a:t>
            </a:r>
          </a:p>
          <a:p>
            <a:pPr>
              <a:buNone/>
            </a:pPr>
            <a:r>
              <a:rPr lang="en-US" altLang="zh-CN" dirty="0" smtClean="0"/>
              <a:t>11.</a:t>
            </a:r>
            <a:r>
              <a:rPr lang="zh-CN" altLang="zh-CN" dirty="0" smtClean="0"/>
              <a:t>大学生学习宣传习近平新时代中国特色社会主义思想模式与路径研究</a:t>
            </a:r>
          </a:p>
          <a:p>
            <a:pPr>
              <a:buNone/>
            </a:pPr>
            <a:r>
              <a:rPr lang="en-US" altLang="zh-CN" dirty="0" smtClean="0"/>
              <a:t>12.</a:t>
            </a:r>
            <a:r>
              <a:rPr lang="zh-CN" altLang="zh-CN" dirty="0" smtClean="0"/>
              <a:t>立德树人根本任务贯穿于大学生思想政治教育全过程体系研究</a:t>
            </a:r>
          </a:p>
          <a:p>
            <a:pPr>
              <a:buNone/>
            </a:pPr>
            <a:r>
              <a:rPr lang="en-US" altLang="zh-CN" dirty="0" smtClean="0"/>
              <a:t>13.</a:t>
            </a:r>
            <a:r>
              <a:rPr lang="zh-CN" altLang="zh-CN" dirty="0" smtClean="0"/>
              <a:t>加强学校党支部建设研究</a:t>
            </a:r>
          </a:p>
          <a:p>
            <a:pPr>
              <a:buNone/>
            </a:pPr>
            <a:r>
              <a:rPr lang="en-US" altLang="zh-CN" dirty="0" smtClean="0"/>
              <a:t>14.</a:t>
            </a:r>
            <a:r>
              <a:rPr lang="zh-CN" altLang="zh-CN" dirty="0" smtClean="0"/>
              <a:t>云南省高校心理健康教育与咨询工作实效性研究</a:t>
            </a:r>
          </a:p>
          <a:p>
            <a:pPr>
              <a:buNone/>
            </a:pPr>
            <a:r>
              <a:rPr lang="en-US" altLang="zh-CN" dirty="0" smtClean="0"/>
              <a:t>15.</a:t>
            </a:r>
            <a:r>
              <a:rPr lang="zh-CN" altLang="zh-CN" dirty="0" smtClean="0"/>
              <a:t>云南省高校辅导员队伍骨干培养机制与模式研究</a:t>
            </a:r>
          </a:p>
          <a:p>
            <a:pPr>
              <a:buNone/>
            </a:pPr>
            <a:r>
              <a:rPr lang="en-US" altLang="zh-CN" dirty="0" smtClean="0"/>
              <a:t>16.</a:t>
            </a:r>
            <a:r>
              <a:rPr lang="zh-CN" altLang="zh-CN" dirty="0" smtClean="0"/>
              <a:t>云南省大学生网络素养提升机制与途径研究</a:t>
            </a:r>
          </a:p>
          <a:p>
            <a:pPr>
              <a:buNone/>
            </a:pPr>
            <a:r>
              <a:rPr lang="en-US" altLang="zh-CN" dirty="0" smtClean="0"/>
              <a:t>17.</a:t>
            </a:r>
            <a:r>
              <a:rPr lang="zh-CN" altLang="zh-CN" dirty="0" smtClean="0"/>
              <a:t>以易班为载体的高校网络育人体系建设研究</a:t>
            </a:r>
          </a:p>
          <a:p>
            <a:pPr>
              <a:buNone/>
            </a:pPr>
            <a:r>
              <a:rPr lang="en-US" altLang="zh-CN" dirty="0" smtClean="0"/>
              <a:t>18.</a:t>
            </a:r>
            <a:r>
              <a:rPr lang="zh-CN" altLang="zh-CN" dirty="0" smtClean="0"/>
              <a:t>云南省高校学生社团建设与管理工作制度体系研究</a:t>
            </a: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285860"/>
            <a:ext cx="8858280" cy="5000660"/>
          </a:xfrm>
        </p:spPr>
        <p:txBody>
          <a:bodyPr>
            <a:normAutofit fontScale="85000" lnSpcReduction="10000"/>
          </a:bodyPr>
          <a:lstStyle/>
          <a:p>
            <a:pPr>
              <a:buNone/>
            </a:pPr>
            <a:r>
              <a:rPr lang="zh-CN" altLang="en-US" b="1" dirty="0" smtClean="0">
                <a:solidFill>
                  <a:srgbClr val="FF0000"/>
                </a:solidFill>
                <a:latin typeface="微软雅黑" pitchFamily="34" charset="-122"/>
                <a:ea typeface="微软雅黑" pitchFamily="34" charset="-122"/>
              </a:rPr>
              <a:t>教育学</a:t>
            </a:r>
            <a:r>
              <a:rPr lang="en-US" altLang="zh-CN" b="1" dirty="0" smtClean="0">
                <a:solidFill>
                  <a:srgbClr val="FF0000"/>
                </a:solidFill>
                <a:latin typeface="微软雅黑" pitchFamily="34" charset="-122"/>
                <a:ea typeface="微软雅黑" pitchFamily="34" charset="-122"/>
              </a:rPr>
              <a:t>5</a:t>
            </a:r>
            <a:r>
              <a:rPr lang="zh-CN" altLang="en-US" b="1" dirty="0" smtClean="0">
                <a:solidFill>
                  <a:srgbClr val="0000FF"/>
                </a:solidFill>
                <a:latin typeface="微软雅黑" pitchFamily="34" charset="-122"/>
                <a:ea typeface="微软雅黑" pitchFamily="34" charset="-122"/>
              </a:rPr>
              <a:t>（</a:t>
            </a:r>
            <a:r>
              <a:rPr lang="zh-CN" altLang="zh-CN" b="1" dirty="0" smtClean="0">
                <a:solidFill>
                  <a:srgbClr val="0000FF"/>
                </a:solidFill>
                <a:latin typeface="微软雅黑" pitchFamily="34" charset="-122"/>
                <a:ea typeface="微软雅黑" pitchFamily="34" charset="-122"/>
              </a:rPr>
              <a:t>学校思想政治工作研究专项</a:t>
            </a:r>
            <a:r>
              <a:rPr lang="zh-CN" altLang="en-US" b="1" dirty="0" smtClean="0">
                <a:solidFill>
                  <a:srgbClr val="0000FF"/>
                </a:solidFill>
                <a:latin typeface="微软雅黑" pitchFamily="34" charset="-122"/>
                <a:ea typeface="微软雅黑" pitchFamily="34" charset="-122"/>
              </a:rPr>
              <a:t>）</a:t>
            </a:r>
            <a:endParaRPr lang="en-US" altLang="zh-CN" b="1" dirty="0" smtClean="0">
              <a:solidFill>
                <a:srgbClr val="0000FF"/>
              </a:solidFill>
              <a:latin typeface="微软雅黑" pitchFamily="34" charset="-122"/>
              <a:ea typeface="微软雅黑" pitchFamily="34" charset="-122"/>
            </a:endParaRPr>
          </a:p>
          <a:p>
            <a:pPr>
              <a:buNone/>
            </a:pPr>
            <a:r>
              <a:rPr lang="en-US" altLang="zh-CN" dirty="0" smtClean="0"/>
              <a:t>20.</a:t>
            </a:r>
            <a:r>
              <a:rPr lang="zh-CN" altLang="zh-CN" dirty="0" smtClean="0"/>
              <a:t>高校党建带团建工作研究</a:t>
            </a:r>
          </a:p>
          <a:p>
            <a:pPr>
              <a:buNone/>
            </a:pPr>
            <a:r>
              <a:rPr lang="en-US" altLang="zh-CN" dirty="0" smtClean="0"/>
              <a:t>21.</a:t>
            </a:r>
            <a:r>
              <a:rPr lang="zh-CN" altLang="zh-CN" dirty="0" smtClean="0"/>
              <a:t>新时代高校党务干部教育培训研究</a:t>
            </a:r>
          </a:p>
          <a:p>
            <a:pPr>
              <a:buNone/>
            </a:pPr>
            <a:r>
              <a:rPr lang="en-US" altLang="zh-CN" dirty="0" smtClean="0"/>
              <a:t>22.</a:t>
            </a:r>
            <a:r>
              <a:rPr lang="zh-CN" altLang="zh-CN" dirty="0" smtClean="0"/>
              <a:t>高校基层党建信息化研究</a:t>
            </a:r>
          </a:p>
          <a:p>
            <a:pPr>
              <a:buNone/>
            </a:pPr>
            <a:r>
              <a:rPr lang="en-US" altLang="zh-CN" dirty="0" smtClean="0"/>
              <a:t>23.</a:t>
            </a:r>
            <a:r>
              <a:rPr lang="zh-CN" altLang="zh-CN" dirty="0" smtClean="0"/>
              <a:t>高校开展“不忘初心、牢记使命”主题教育研究</a:t>
            </a:r>
          </a:p>
          <a:p>
            <a:pPr>
              <a:buNone/>
            </a:pPr>
            <a:r>
              <a:rPr lang="en-US" altLang="zh-CN" dirty="0" smtClean="0"/>
              <a:t>25.</a:t>
            </a:r>
            <a:r>
              <a:rPr lang="zh-CN" altLang="zh-CN" dirty="0" smtClean="0"/>
              <a:t>高校党员教育管理工作研究</a:t>
            </a:r>
          </a:p>
          <a:p>
            <a:pPr>
              <a:buNone/>
            </a:pPr>
            <a:r>
              <a:rPr lang="en-US" altLang="zh-CN" dirty="0" smtClean="0"/>
              <a:t>26.</a:t>
            </a:r>
            <a:r>
              <a:rPr lang="zh-CN" altLang="zh-CN" dirty="0" smtClean="0"/>
              <a:t>高校“双头人”教师党支部书记培养机制研究</a:t>
            </a:r>
          </a:p>
          <a:p>
            <a:pPr>
              <a:buNone/>
            </a:pPr>
            <a:r>
              <a:rPr lang="en-US" altLang="zh-CN" dirty="0" smtClean="0"/>
              <a:t>27.</a:t>
            </a:r>
            <a:r>
              <a:rPr lang="zh-CN" altLang="zh-CN" dirty="0" smtClean="0"/>
              <a:t>习近平总书记关于高校党建工作重要论述研究</a:t>
            </a:r>
          </a:p>
          <a:p>
            <a:pPr>
              <a:buNone/>
            </a:pPr>
            <a:r>
              <a:rPr lang="en-US" altLang="zh-CN" dirty="0" smtClean="0"/>
              <a:t>28.</a:t>
            </a:r>
            <a:r>
              <a:rPr lang="zh-CN" altLang="zh-CN" dirty="0" smtClean="0"/>
              <a:t>新形势下加强高校组织员队伍建设研究</a:t>
            </a:r>
          </a:p>
          <a:p>
            <a:pPr>
              <a:buNone/>
            </a:pPr>
            <a:r>
              <a:rPr lang="en-US" altLang="zh-CN" dirty="0" smtClean="0"/>
              <a:t>29.</a:t>
            </a:r>
            <a:r>
              <a:rPr lang="zh-CN" altLang="zh-CN" dirty="0" smtClean="0"/>
              <a:t>高校领导班子整体能力建设研究</a:t>
            </a:r>
            <a:endParaRPr lang="en-US" altLang="zh-CN" dirty="0" smtClean="0"/>
          </a:p>
          <a:p>
            <a:pPr>
              <a:buNone/>
            </a:pPr>
            <a:r>
              <a:rPr lang="en-US" altLang="zh-CN" dirty="0" smtClean="0">
                <a:latin typeface="+mn-ea"/>
              </a:rPr>
              <a:t>30.</a:t>
            </a:r>
            <a:r>
              <a:rPr lang="zh-CN" altLang="zh-CN" dirty="0" smtClean="0">
                <a:latin typeface="+mn-ea"/>
              </a:rPr>
              <a:t>高校干部人事档案工作规范化建设研究</a:t>
            </a:r>
          </a:p>
          <a:p>
            <a:pPr>
              <a:buNone/>
            </a:pPr>
            <a:endParaRPr lang="en-US" altLang="zh-CN" dirty="0" smtClean="0"/>
          </a:p>
          <a:p>
            <a:pPr>
              <a:buNone/>
            </a:pPr>
            <a:endParaRPr lang="en-US" altLang="zh-CN" dirty="0" smtClean="0"/>
          </a:p>
          <a:p>
            <a:pPr>
              <a:buNone/>
            </a:pPr>
            <a:endParaRPr lang="zh-CN" altLang="zh-CN" dirty="0" smtClean="0"/>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214422"/>
            <a:ext cx="8072494" cy="5429288"/>
          </a:xfrm>
        </p:spPr>
        <p:txBody>
          <a:bodyPr>
            <a:normAutofit fontScale="40000" lnSpcReduction="20000"/>
          </a:bodyPr>
          <a:lstStyle/>
          <a:p>
            <a:pPr>
              <a:buNone/>
            </a:pPr>
            <a:r>
              <a:rPr lang="zh-CN" altLang="en-US" sz="7000" b="1" dirty="0" smtClean="0">
                <a:solidFill>
                  <a:srgbClr val="FF0000"/>
                </a:solidFill>
                <a:latin typeface="微软雅黑" pitchFamily="34" charset="-122"/>
                <a:ea typeface="微软雅黑" pitchFamily="34" charset="-122"/>
              </a:rPr>
              <a:t>教育学</a:t>
            </a:r>
            <a:r>
              <a:rPr lang="en-US" altLang="zh-CN" sz="7000" b="1" dirty="0" smtClean="0">
                <a:solidFill>
                  <a:srgbClr val="FF0000"/>
                </a:solidFill>
                <a:latin typeface="微软雅黑" pitchFamily="34" charset="-122"/>
                <a:ea typeface="微软雅黑" pitchFamily="34" charset="-122"/>
              </a:rPr>
              <a:t>6</a:t>
            </a:r>
            <a:r>
              <a:rPr lang="zh-CN" altLang="en-US" sz="7000" b="1" dirty="0" smtClean="0">
                <a:solidFill>
                  <a:srgbClr val="0000FF"/>
                </a:solidFill>
                <a:latin typeface="微软雅黑" pitchFamily="34" charset="-122"/>
                <a:ea typeface="微软雅黑" pitchFamily="34" charset="-122"/>
              </a:rPr>
              <a:t>（</a:t>
            </a:r>
            <a:r>
              <a:rPr lang="zh-CN" altLang="zh-CN" sz="7000" b="1" dirty="0" smtClean="0">
                <a:solidFill>
                  <a:srgbClr val="0000FF"/>
                </a:solidFill>
                <a:latin typeface="微软雅黑" pitchFamily="34" charset="-122"/>
                <a:ea typeface="微软雅黑" pitchFamily="34" charset="-122"/>
              </a:rPr>
              <a:t>学校思想政治工作研究专项</a:t>
            </a:r>
            <a:r>
              <a:rPr lang="zh-CN" altLang="en-US" sz="7000" b="1" dirty="0" smtClean="0">
                <a:solidFill>
                  <a:srgbClr val="0000FF"/>
                </a:solidFill>
                <a:latin typeface="微软雅黑" pitchFamily="34" charset="-122"/>
                <a:ea typeface="微软雅黑" pitchFamily="34" charset="-122"/>
              </a:rPr>
              <a:t>）</a:t>
            </a:r>
            <a:endParaRPr lang="en-US" altLang="zh-CN" sz="7000" b="1" dirty="0" smtClean="0">
              <a:solidFill>
                <a:srgbClr val="0000FF"/>
              </a:solidFill>
              <a:latin typeface="微软雅黑" pitchFamily="34" charset="-122"/>
              <a:ea typeface="微软雅黑" pitchFamily="34" charset="-122"/>
            </a:endParaRPr>
          </a:p>
          <a:p>
            <a:pPr>
              <a:buNone/>
            </a:pPr>
            <a:endParaRPr lang="en-US" altLang="zh-CN" dirty="0" smtClean="0"/>
          </a:p>
          <a:p>
            <a:pPr>
              <a:buNone/>
            </a:pPr>
            <a:r>
              <a:rPr lang="en-US" altLang="zh-CN" sz="5000" dirty="0" smtClean="0">
                <a:latin typeface="+mn-ea"/>
              </a:rPr>
              <a:t>31.</a:t>
            </a:r>
            <a:r>
              <a:rPr lang="zh-CN" altLang="zh-CN" sz="5000" dirty="0" smtClean="0">
                <a:latin typeface="+mn-ea"/>
              </a:rPr>
              <a:t>高校贯彻执行党委领导下的校长负责制研究</a:t>
            </a:r>
          </a:p>
          <a:p>
            <a:pPr>
              <a:buNone/>
            </a:pPr>
            <a:r>
              <a:rPr lang="en-US" altLang="zh-CN" sz="5000" dirty="0" smtClean="0">
                <a:latin typeface="+mn-ea"/>
              </a:rPr>
              <a:t>32.</a:t>
            </a:r>
            <a:r>
              <a:rPr lang="zh-CN" altLang="zh-CN" sz="5000" dirty="0" smtClean="0">
                <a:latin typeface="+mn-ea"/>
              </a:rPr>
              <a:t>高校发现培养选拔新时代优秀年轻干部机制研究</a:t>
            </a:r>
          </a:p>
          <a:p>
            <a:pPr>
              <a:buNone/>
            </a:pPr>
            <a:r>
              <a:rPr lang="en-US" altLang="zh-CN" sz="5000" dirty="0" smtClean="0">
                <a:latin typeface="+mn-ea"/>
              </a:rPr>
              <a:t>33.</a:t>
            </a:r>
            <a:r>
              <a:rPr lang="zh-CN" altLang="zh-CN" sz="5000" dirty="0" smtClean="0">
                <a:latin typeface="+mn-ea"/>
              </a:rPr>
              <a:t>统筹推进高校和驻地城市基层党建结对共建研究</a:t>
            </a:r>
          </a:p>
          <a:p>
            <a:pPr>
              <a:buNone/>
            </a:pPr>
            <a:r>
              <a:rPr lang="en-US" altLang="zh-CN" sz="5000" dirty="0" smtClean="0">
                <a:latin typeface="+mn-ea"/>
              </a:rPr>
              <a:t>34.</a:t>
            </a:r>
            <a:r>
              <a:rPr lang="zh-CN" altLang="zh-CN" sz="5000" dirty="0" smtClean="0">
                <a:latin typeface="+mn-ea"/>
              </a:rPr>
              <a:t>用习近平新时代中国特色社会主义思想铸魂育人应用研究</a:t>
            </a:r>
          </a:p>
          <a:p>
            <a:pPr>
              <a:buNone/>
            </a:pPr>
            <a:r>
              <a:rPr lang="en-US" altLang="zh-CN" sz="5000" dirty="0" smtClean="0">
                <a:latin typeface="+mn-ea"/>
              </a:rPr>
              <a:t>35.</a:t>
            </a:r>
            <a:r>
              <a:rPr lang="zh-CN" altLang="zh-CN" sz="5000" dirty="0" smtClean="0">
                <a:latin typeface="+mn-ea"/>
              </a:rPr>
              <a:t>健全高校落实立德树人机制对策研究</a:t>
            </a:r>
          </a:p>
          <a:p>
            <a:pPr>
              <a:buNone/>
            </a:pPr>
            <a:r>
              <a:rPr lang="en-US" altLang="zh-CN" sz="5000" dirty="0" smtClean="0">
                <a:latin typeface="+mn-ea"/>
              </a:rPr>
              <a:t>36.</a:t>
            </a:r>
            <a:r>
              <a:rPr lang="zh-CN" altLang="zh-CN" sz="5000" dirty="0" smtClean="0">
                <a:latin typeface="+mn-ea"/>
              </a:rPr>
              <a:t>深化高校理论武装工作及改进高校宣传思想工作对策研究</a:t>
            </a:r>
          </a:p>
          <a:p>
            <a:pPr>
              <a:buNone/>
            </a:pPr>
            <a:r>
              <a:rPr lang="en-US" altLang="zh-CN" sz="5000" dirty="0" smtClean="0">
                <a:latin typeface="+mn-ea"/>
              </a:rPr>
              <a:t>37.</a:t>
            </a:r>
            <a:r>
              <a:rPr lang="zh-CN" altLang="zh-CN" sz="5000" dirty="0" smtClean="0">
                <a:latin typeface="+mn-ea"/>
              </a:rPr>
              <a:t>增强高校舆论引导水平对策研究</a:t>
            </a:r>
          </a:p>
          <a:p>
            <a:pPr>
              <a:buNone/>
            </a:pPr>
            <a:r>
              <a:rPr lang="en-US" altLang="zh-CN" sz="5000" dirty="0" smtClean="0">
                <a:latin typeface="+mn-ea"/>
              </a:rPr>
              <a:t>38.</a:t>
            </a:r>
            <a:r>
              <a:rPr lang="zh-CN" altLang="zh-CN" sz="5000" dirty="0" smtClean="0">
                <a:latin typeface="+mn-ea"/>
              </a:rPr>
              <a:t>改进高校网络舆情工作应用研究</a:t>
            </a:r>
          </a:p>
          <a:p>
            <a:pPr>
              <a:buNone/>
            </a:pPr>
            <a:r>
              <a:rPr lang="en-US" altLang="zh-CN" sz="5000" dirty="0" smtClean="0">
                <a:latin typeface="+mn-ea"/>
              </a:rPr>
              <a:t>39.</a:t>
            </a:r>
            <a:r>
              <a:rPr lang="zh-CN" altLang="zh-CN" sz="5000" dirty="0" smtClean="0">
                <a:latin typeface="+mn-ea"/>
              </a:rPr>
              <a:t>完善高校落实意识形态工作责任制对策研究</a:t>
            </a:r>
          </a:p>
          <a:p>
            <a:pPr>
              <a:buNone/>
            </a:pPr>
            <a:r>
              <a:rPr lang="en-US" altLang="zh-CN" sz="5000" dirty="0" smtClean="0">
                <a:latin typeface="+mn-ea"/>
              </a:rPr>
              <a:t>40.</a:t>
            </a:r>
            <a:r>
              <a:rPr lang="zh-CN" altLang="zh-CN" sz="5000" dirty="0" smtClean="0">
                <a:latin typeface="+mn-ea"/>
              </a:rPr>
              <a:t>深化学校培育和践行社会主义核心价值观对策研究</a:t>
            </a:r>
          </a:p>
          <a:p>
            <a:pPr>
              <a:buNone/>
            </a:pPr>
            <a:r>
              <a:rPr lang="en-US" altLang="zh-CN" sz="5000" dirty="0" smtClean="0">
                <a:latin typeface="+mn-ea"/>
              </a:rPr>
              <a:t>41.</a:t>
            </a:r>
            <a:r>
              <a:rPr lang="zh-CN" altLang="zh-CN" sz="5000" dirty="0" smtClean="0">
                <a:latin typeface="+mn-ea"/>
              </a:rPr>
              <a:t>高校形成全员、全程、全方位育人工作格局应用研究</a:t>
            </a:r>
          </a:p>
          <a:p>
            <a:pPr>
              <a:buNone/>
            </a:pPr>
            <a:r>
              <a:rPr lang="en-US" altLang="zh-CN" sz="5000" dirty="0" smtClean="0">
                <a:latin typeface="+mn-ea"/>
              </a:rPr>
              <a:t>42.</a:t>
            </a:r>
            <a:r>
              <a:rPr lang="zh-CN" altLang="zh-CN" sz="5000" dirty="0" smtClean="0">
                <a:latin typeface="+mn-ea"/>
              </a:rPr>
              <a:t>高校构建十大育人体系应用研究</a:t>
            </a:r>
          </a:p>
          <a:p>
            <a:pPr>
              <a:buNone/>
            </a:pPr>
            <a:r>
              <a:rPr lang="en-US" altLang="zh-CN" sz="5000" dirty="0" smtClean="0">
                <a:latin typeface="+mn-ea"/>
              </a:rPr>
              <a:t>43.</a:t>
            </a:r>
            <a:r>
              <a:rPr lang="zh-CN" altLang="zh-CN" sz="5000" dirty="0" smtClean="0">
                <a:latin typeface="+mn-ea"/>
              </a:rPr>
              <a:t>高校维护稳定工作的难点与对策研究</a:t>
            </a:r>
          </a:p>
          <a:p>
            <a:pPr>
              <a:buNone/>
            </a:pPr>
            <a:r>
              <a:rPr lang="en-US" altLang="zh-CN" sz="5000" dirty="0" smtClean="0">
                <a:latin typeface="+mn-ea"/>
              </a:rPr>
              <a:t>44.</a:t>
            </a:r>
            <a:r>
              <a:rPr lang="zh-CN" altLang="zh-CN" sz="5000" dirty="0" smtClean="0">
                <a:latin typeface="+mn-ea"/>
              </a:rPr>
              <a:t>马克思主义理论学科引领支撑思想政治理论课对策研究</a:t>
            </a: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142984"/>
            <a:ext cx="8229600" cy="5357850"/>
          </a:xfrm>
        </p:spPr>
        <p:txBody>
          <a:bodyPr>
            <a:normAutofit/>
          </a:bodyPr>
          <a:lstStyle/>
          <a:p>
            <a:pPr>
              <a:buNone/>
            </a:pPr>
            <a:r>
              <a:rPr lang="zh-CN" altLang="en-US" sz="3600" dirty="0" smtClean="0">
                <a:solidFill>
                  <a:srgbClr val="FF0000"/>
                </a:solidFill>
                <a:latin typeface="隶书" pitchFamily="49" charset="-122"/>
                <a:ea typeface="隶书" pitchFamily="49" charset="-122"/>
              </a:rPr>
              <a:t>四、认真填写申报表格</a:t>
            </a:r>
            <a:endParaRPr lang="en-US" altLang="zh-CN" sz="3600" dirty="0" smtClean="0">
              <a:solidFill>
                <a:srgbClr val="FF0000"/>
              </a:solidFill>
              <a:latin typeface="隶书" pitchFamily="49" charset="-122"/>
              <a:ea typeface="隶书" pitchFamily="49" charset="-122"/>
            </a:endParaRPr>
          </a:p>
          <a:p>
            <a:pPr>
              <a:buNone/>
            </a:pPr>
            <a:r>
              <a:rPr lang="zh-CN" altLang="en-US" sz="3600" dirty="0" smtClean="0">
                <a:solidFill>
                  <a:srgbClr val="FF0000"/>
                </a:solidFill>
                <a:latin typeface="隶书" pitchFamily="49" charset="-122"/>
                <a:ea typeface="隶书" pitchFamily="49" charset="-122"/>
              </a:rPr>
              <a:t>     </a:t>
            </a:r>
            <a:endParaRPr lang="en-US" altLang="zh-CN" sz="3600" dirty="0" smtClean="0">
              <a:solidFill>
                <a:srgbClr val="FF0000"/>
              </a:solidFill>
              <a:latin typeface="隶书" pitchFamily="49" charset="-122"/>
              <a:ea typeface="隶书" pitchFamily="49" charset="-122"/>
            </a:endParaRPr>
          </a:p>
          <a:p>
            <a:pPr>
              <a:buNone/>
            </a:pPr>
            <a:r>
              <a:rPr lang="en-US" altLang="zh-CN" sz="3600" dirty="0" smtClean="0">
                <a:solidFill>
                  <a:srgbClr val="FF0000"/>
                </a:solidFill>
                <a:latin typeface="隶书" pitchFamily="49" charset="-122"/>
                <a:ea typeface="隶书" pitchFamily="49" charset="-122"/>
              </a:rPr>
              <a:t>    </a:t>
            </a:r>
            <a:r>
              <a:rPr lang="zh-CN" altLang="en-US" sz="3600" dirty="0" smtClean="0">
                <a:solidFill>
                  <a:srgbClr val="FF0000"/>
                </a:solidFill>
                <a:latin typeface="隶书" pitchFamily="49" charset="-122"/>
                <a:ea typeface="隶书" pitchFamily="49" charset="-122"/>
              </a:rPr>
              <a:t> </a:t>
            </a:r>
            <a:endParaRPr lang="en-US" altLang="zh-CN" sz="3600" dirty="0" smtClean="0">
              <a:solidFill>
                <a:srgbClr val="FF0000"/>
              </a:solidFill>
              <a:latin typeface="隶书" pitchFamily="49" charset="-122"/>
              <a:ea typeface="隶书" pitchFamily="49" charset="-122"/>
            </a:endParaRPr>
          </a:p>
          <a:p>
            <a:pPr>
              <a:buNone/>
            </a:pPr>
            <a:r>
              <a:rPr lang="en-US" altLang="zh-CN" sz="3600" dirty="0" smtClean="0">
                <a:solidFill>
                  <a:srgbClr val="FF0000"/>
                </a:solidFill>
                <a:latin typeface="隶书" pitchFamily="49" charset="-122"/>
                <a:ea typeface="隶书" pitchFamily="49" charset="-122"/>
              </a:rPr>
              <a:t>             </a:t>
            </a:r>
          </a:p>
          <a:p>
            <a:pPr>
              <a:buNone/>
            </a:pPr>
            <a:r>
              <a:rPr lang="en-US" altLang="zh-CN" sz="3600" dirty="0" smtClean="0">
                <a:solidFill>
                  <a:srgbClr val="FF0000"/>
                </a:solidFill>
                <a:latin typeface="隶书" pitchFamily="49" charset="-122"/>
                <a:ea typeface="隶书" pitchFamily="49" charset="-122"/>
              </a:rPr>
              <a:t>                      </a:t>
            </a: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六边形 4"/>
          <p:cNvSpPr/>
          <p:nvPr/>
        </p:nvSpPr>
        <p:spPr>
          <a:xfrm>
            <a:off x="4786314" y="2357430"/>
            <a:ext cx="1714512" cy="1357322"/>
          </a:xfrm>
          <a:prstGeom prst="hex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buNone/>
            </a:pPr>
            <a:r>
              <a:rPr lang="zh-CN" altLang="en-US" sz="2800" dirty="0" smtClean="0">
                <a:solidFill>
                  <a:schemeClr val="bg1"/>
                </a:solidFill>
                <a:latin typeface="黑体" pitchFamily="49" charset="-122"/>
                <a:ea typeface="黑体" pitchFamily="49" charset="-122"/>
              </a:rPr>
              <a:t> </a:t>
            </a:r>
            <a:r>
              <a:rPr lang="zh-CN" altLang="en-US" sz="3200" b="1" dirty="0" smtClean="0">
                <a:solidFill>
                  <a:schemeClr val="bg1"/>
                </a:solidFill>
                <a:latin typeface="黑体" pitchFamily="49" charset="-122"/>
                <a:ea typeface="黑体" pitchFamily="49" charset="-122"/>
              </a:rPr>
              <a:t>说明</a:t>
            </a:r>
            <a:endParaRPr lang="zh-CN" altLang="en-US" sz="3200" b="1" dirty="0">
              <a:solidFill>
                <a:schemeClr val="bg1"/>
              </a:solidFill>
              <a:latin typeface="黑体" pitchFamily="49" charset="-122"/>
              <a:ea typeface="黑体" pitchFamily="49" charset="-122"/>
            </a:endParaRPr>
          </a:p>
        </p:txBody>
      </p:sp>
      <p:sp>
        <p:nvSpPr>
          <p:cNvPr id="6" name="六边形 5"/>
          <p:cNvSpPr/>
          <p:nvPr/>
        </p:nvSpPr>
        <p:spPr>
          <a:xfrm>
            <a:off x="857224" y="2357430"/>
            <a:ext cx="1571636" cy="1357322"/>
          </a:xfrm>
          <a:prstGeom prst="hex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3200" b="1" dirty="0" smtClean="0">
                <a:solidFill>
                  <a:schemeClr val="tx1"/>
                </a:solidFill>
                <a:latin typeface="黑体" pitchFamily="49" charset="-122"/>
                <a:ea typeface="黑体" pitchFamily="49" charset="-122"/>
              </a:rPr>
              <a:t>名称</a:t>
            </a:r>
            <a:endParaRPr lang="zh-CN" altLang="en-US" sz="3200" b="1" dirty="0">
              <a:solidFill>
                <a:schemeClr val="tx1"/>
              </a:solidFill>
              <a:latin typeface="黑体" pitchFamily="49" charset="-122"/>
              <a:ea typeface="黑体" pitchFamily="49" charset="-122"/>
            </a:endParaRPr>
          </a:p>
        </p:txBody>
      </p:sp>
      <p:sp>
        <p:nvSpPr>
          <p:cNvPr id="7" name="六边形 6"/>
          <p:cNvSpPr/>
          <p:nvPr/>
        </p:nvSpPr>
        <p:spPr>
          <a:xfrm>
            <a:off x="6929454" y="2357430"/>
            <a:ext cx="1500198" cy="1357322"/>
          </a:xfrm>
          <a:prstGeom prst="hex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800" b="1" dirty="0" smtClean="0">
                <a:solidFill>
                  <a:srgbClr val="0000FF"/>
                </a:solidFill>
                <a:latin typeface="黑体" pitchFamily="49" charset="-122"/>
                <a:ea typeface="黑体" pitchFamily="49" charset="-122"/>
              </a:rPr>
              <a:t>论证</a:t>
            </a:r>
            <a:endParaRPr lang="zh-CN" altLang="en-US" sz="2800" b="1" dirty="0">
              <a:solidFill>
                <a:srgbClr val="0000FF"/>
              </a:solidFill>
              <a:latin typeface="黑体" pitchFamily="49" charset="-122"/>
              <a:ea typeface="黑体" pitchFamily="49" charset="-122"/>
            </a:endParaRPr>
          </a:p>
        </p:txBody>
      </p:sp>
      <p:sp>
        <p:nvSpPr>
          <p:cNvPr id="8" name="六边形 7"/>
          <p:cNvSpPr/>
          <p:nvPr/>
        </p:nvSpPr>
        <p:spPr>
          <a:xfrm>
            <a:off x="2714612" y="2428868"/>
            <a:ext cx="1500198" cy="1357322"/>
          </a:xfrm>
          <a:prstGeom prst="hex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b="1" dirty="0" smtClean="0">
                <a:solidFill>
                  <a:srgbClr val="F4F44A"/>
                </a:solidFill>
                <a:latin typeface="黑体" pitchFamily="49" charset="-122"/>
                <a:ea typeface="黑体" pitchFamily="49" charset="-122"/>
              </a:rPr>
              <a:t>关键词</a:t>
            </a:r>
            <a:endParaRPr lang="zh-CN" altLang="en-US" sz="2800" b="1" dirty="0">
              <a:solidFill>
                <a:srgbClr val="F4F44A"/>
              </a:solidFill>
              <a:latin typeface="黑体" pitchFamily="49" charset="-122"/>
              <a:ea typeface="黑体" pitchFamily="49" charset="-122"/>
            </a:endParaRPr>
          </a:p>
        </p:txBody>
      </p:sp>
      <p:sp>
        <p:nvSpPr>
          <p:cNvPr id="9" name="六边形 8"/>
          <p:cNvSpPr/>
          <p:nvPr/>
        </p:nvSpPr>
        <p:spPr>
          <a:xfrm>
            <a:off x="4857752" y="4429132"/>
            <a:ext cx="1500198" cy="1857388"/>
          </a:xfrm>
          <a:prstGeom prst="hex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zh-CN" altLang="en-US" sz="2800" b="1" dirty="0" smtClean="0">
                <a:solidFill>
                  <a:srgbClr val="F4F44A"/>
                </a:solidFill>
                <a:latin typeface="黑体" pitchFamily="49" charset="-122"/>
                <a:ea typeface="黑体" pitchFamily="49" charset="-122"/>
              </a:rPr>
              <a:t>团队</a:t>
            </a:r>
            <a:endParaRPr lang="zh-CN" altLang="en-US" sz="2800" b="1" dirty="0">
              <a:solidFill>
                <a:srgbClr val="F4F44A"/>
              </a:solidFill>
              <a:latin typeface="黑体" pitchFamily="49" charset="-122"/>
              <a:ea typeface="黑体" pitchFamily="49" charset="-122"/>
            </a:endParaRPr>
          </a:p>
        </p:txBody>
      </p:sp>
      <p:sp>
        <p:nvSpPr>
          <p:cNvPr id="10" name="六边形 9"/>
          <p:cNvSpPr/>
          <p:nvPr/>
        </p:nvSpPr>
        <p:spPr>
          <a:xfrm>
            <a:off x="2857488" y="4500570"/>
            <a:ext cx="1357322" cy="1785950"/>
          </a:xfrm>
          <a:prstGeom prst="hex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sz="2800" b="1" dirty="0" smtClean="0">
                <a:solidFill>
                  <a:srgbClr val="0000FF"/>
                </a:solidFill>
                <a:latin typeface="黑体" pitchFamily="49" charset="-122"/>
                <a:ea typeface="黑体" pitchFamily="49" charset="-122"/>
              </a:rPr>
              <a:t>框架</a:t>
            </a:r>
            <a:endParaRPr lang="zh-CN" altLang="en-US" sz="2800" b="1" dirty="0">
              <a:solidFill>
                <a:srgbClr val="0000FF"/>
              </a:solidFill>
              <a:latin typeface="黑体" pitchFamily="49" charset="-122"/>
              <a:ea typeface="黑体" pitchFamily="49" charset="-122"/>
            </a:endParaRPr>
          </a:p>
        </p:txBody>
      </p:sp>
      <p:sp>
        <p:nvSpPr>
          <p:cNvPr id="11" name="六边形 10"/>
          <p:cNvSpPr/>
          <p:nvPr/>
        </p:nvSpPr>
        <p:spPr>
          <a:xfrm>
            <a:off x="1071538" y="4357694"/>
            <a:ext cx="1357322" cy="1785950"/>
          </a:xfrm>
          <a:prstGeom prst="hexago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2800" b="1" dirty="0" smtClean="0">
                <a:solidFill>
                  <a:schemeClr val="bg1"/>
                </a:solidFill>
                <a:latin typeface="黑体" pitchFamily="49" charset="-122"/>
                <a:ea typeface="黑体" pitchFamily="49" charset="-122"/>
              </a:rPr>
              <a:t>文献</a:t>
            </a:r>
            <a:endParaRPr lang="zh-CN" altLang="en-US" sz="2800" b="1" dirty="0">
              <a:solidFill>
                <a:schemeClr val="bg1"/>
              </a:solidFill>
              <a:latin typeface="黑体" pitchFamily="49" charset="-122"/>
              <a:ea typeface="黑体" pitchFamily="49" charset="-122"/>
            </a:endParaRPr>
          </a:p>
        </p:txBody>
      </p:sp>
      <p:sp>
        <p:nvSpPr>
          <p:cNvPr id="12" name="六边形 11"/>
          <p:cNvSpPr/>
          <p:nvPr/>
        </p:nvSpPr>
        <p:spPr>
          <a:xfrm>
            <a:off x="7072330" y="4357694"/>
            <a:ext cx="1500198" cy="1928826"/>
          </a:xfrm>
          <a:prstGeom prst="hexagon">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CN" altLang="en-US" sz="3200" b="1" dirty="0" smtClean="0">
                <a:solidFill>
                  <a:schemeClr val="tx1"/>
                </a:solidFill>
                <a:latin typeface="黑体" pitchFamily="49" charset="-122"/>
                <a:ea typeface="黑体" pitchFamily="49" charset="-122"/>
              </a:rPr>
              <a:t>成果</a:t>
            </a:r>
            <a:endParaRPr lang="zh-CN" altLang="en-US" sz="3200" b="1" dirty="0">
              <a:solidFill>
                <a:schemeClr val="tx1"/>
              </a:solidFill>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14422"/>
            <a:ext cx="8229600" cy="4911741"/>
          </a:xfrm>
        </p:spPr>
        <p:txBody>
          <a:bodyPr>
            <a:normAutofit/>
          </a:bodyPr>
          <a:lstStyle/>
          <a:p>
            <a:pPr algn="ctr">
              <a:buNone/>
            </a:pPr>
            <a:r>
              <a:rPr lang="zh-CN" altLang="en-US" b="1" dirty="0" smtClean="0">
                <a:solidFill>
                  <a:srgbClr val="FF0000"/>
                </a:solidFill>
                <a:latin typeface="黑体" pitchFamily="49" charset="-122"/>
                <a:ea typeface="黑体" pitchFamily="49" charset="-122"/>
              </a:rPr>
              <a:t>项目名称的基本要求</a:t>
            </a:r>
            <a:endParaRPr lang="en-US" altLang="zh-CN" b="1" dirty="0" smtClean="0">
              <a:solidFill>
                <a:srgbClr val="FF0000"/>
              </a:solidFill>
              <a:latin typeface="黑体" pitchFamily="49" charset="-122"/>
              <a:ea typeface="黑体" pitchFamily="49" charset="-122"/>
            </a:endParaRPr>
          </a:p>
          <a:p>
            <a:pPr algn="ctr">
              <a:buNone/>
            </a:pPr>
            <a:endParaRPr lang="en-US" altLang="zh-CN" sz="1100" b="1" dirty="0" smtClean="0">
              <a:solidFill>
                <a:srgbClr val="FF0000"/>
              </a:solidFill>
              <a:latin typeface="黑体" pitchFamily="49" charset="-122"/>
              <a:ea typeface="黑体" pitchFamily="49" charset="-122"/>
            </a:endParaRPr>
          </a:p>
          <a:p>
            <a:pPr marL="449263" indent="-449263">
              <a:lnSpc>
                <a:spcPct val="110000"/>
              </a:lnSpc>
              <a:spcBef>
                <a:spcPts val="1800"/>
              </a:spcBef>
              <a:buNone/>
              <a:defRPr/>
            </a:pPr>
            <a:r>
              <a:rPr lang="en-US" altLang="zh-CN" sz="2800" b="1" spc="-200" dirty="0" smtClean="0">
                <a:solidFill>
                  <a:srgbClr val="006600"/>
                </a:solidFill>
                <a:latin typeface="黑体" pitchFamily="49" charset="-122"/>
                <a:ea typeface="黑体" pitchFamily="49" charset="-122"/>
              </a:rPr>
              <a:t>1</a:t>
            </a:r>
            <a:r>
              <a:rPr lang="zh-CN" altLang="en-US" sz="2800" b="1" spc="-200" dirty="0" smtClean="0">
                <a:solidFill>
                  <a:srgbClr val="006600"/>
                </a:solidFill>
                <a:latin typeface="黑体" pitchFamily="49" charset="-122"/>
                <a:ea typeface="黑体" pitchFamily="49" charset="-122"/>
              </a:rPr>
              <a:t>、简明、严谨，体现关键词，用陈述式句型表述</a:t>
            </a:r>
            <a:endParaRPr lang="en-US" altLang="zh-CN" sz="2800" b="1" spc="-200" dirty="0" smtClean="0">
              <a:solidFill>
                <a:srgbClr val="006600"/>
              </a:solidFill>
              <a:latin typeface="黑体" pitchFamily="49" charset="-122"/>
              <a:ea typeface="黑体" pitchFamily="49" charset="-122"/>
            </a:endParaRPr>
          </a:p>
          <a:p>
            <a:pPr marL="449263" indent="-449263">
              <a:lnSpc>
                <a:spcPct val="110000"/>
              </a:lnSpc>
              <a:spcBef>
                <a:spcPts val="1800"/>
              </a:spcBef>
              <a:buNone/>
              <a:defRPr/>
            </a:pPr>
            <a:r>
              <a:rPr lang="en-US" altLang="zh-CN" sz="2800" b="1" spc="-200" dirty="0" smtClean="0">
                <a:solidFill>
                  <a:srgbClr val="0000FF"/>
                </a:solidFill>
                <a:latin typeface="黑体" pitchFamily="49" charset="-122"/>
                <a:ea typeface="黑体" pitchFamily="49" charset="-122"/>
              </a:rPr>
              <a:t>2</a:t>
            </a:r>
            <a:r>
              <a:rPr lang="zh-CN" altLang="en-US" sz="2800" b="1" spc="-200" dirty="0" smtClean="0">
                <a:solidFill>
                  <a:srgbClr val="0000FF"/>
                </a:solidFill>
                <a:latin typeface="黑体" pitchFamily="49" charset="-122"/>
                <a:ea typeface="黑体" pitchFamily="49" charset="-122"/>
              </a:rPr>
              <a:t>、突出核心概念、研究对象、研究内容</a:t>
            </a:r>
          </a:p>
          <a:p>
            <a:pPr marL="449263" indent="-449263">
              <a:lnSpc>
                <a:spcPct val="110000"/>
              </a:lnSpc>
              <a:spcBef>
                <a:spcPts val="1800"/>
              </a:spcBef>
              <a:buNone/>
              <a:defRPr/>
            </a:pPr>
            <a:r>
              <a:rPr lang="en-US" altLang="zh-CN" sz="2800" b="1" spc="-200" dirty="0" smtClean="0">
                <a:latin typeface="黑体" pitchFamily="49" charset="-122"/>
                <a:ea typeface="黑体" pitchFamily="49" charset="-122"/>
              </a:rPr>
              <a:t>3</a:t>
            </a:r>
            <a:r>
              <a:rPr lang="zh-CN" altLang="en-US" sz="2800" b="1" spc="-200" dirty="0" smtClean="0">
                <a:latin typeface="黑体" pitchFamily="49" charset="-122"/>
                <a:ea typeface="黑体" pitchFamily="49" charset="-122"/>
              </a:rPr>
              <a:t>、有比较明确的定语，界定研究范围</a:t>
            </a:r>
            <a:endParaRPr lang="en-US" altLang="zh-CN" sz="2800" b="1" spc="-200" dirty="0" smtClean="0">
              <a:latin typeface="黑体" pitchFamily="49" charset="-122"/>
              <a:ea typeface="黑体" pitchFamily="49" charset="-122"/>
            </a:endParaRPr>
          </a:p>
          <a:p>
            <a:pPr marL="449263" indent="-449263">
              <a:lnSpc>
                <a:spcPct val="110000"/>
              </a:lnSpc>
              <a:spcBef>
                <a:spcPts val="1800"/>
              </a:spcBef>
              <a:buNone/>
              <a:defRPr/>
            </a:pPr>
            <a:r>
              <a:rPr lang="en-US" altLang="zh-CN" sz="2800" b="1" spc="-200" dirty="0" smtClean="0">
                <a:solidFill>
                  <a:srgbClr val="0000FF"/>
                </a:solidFill>
                <a:latin typeface="黑体" pitchFamily="49" charset="-122"/>
                <a:ea typeface="黑体" pitchFamily="49" charset="-122"/>
              </a:rPr>
              <a:t>4</a:t>
            </a:r>
            <a:r>
              <a:rPr lang="zh-CN" altLang="en-US" sz="2800" b="1" spc="-200" dirty="0" smtClean="0">
                <a:solidFill>
                  <a:srgbClr val="0000FF"/>
                </a:solidFill>
                <a:latin typeface="黑体" pitchFamily="49" charset="-122"/>
                <a:ea typeface="黑体" pitchFamily="49" charset="-122"/>
              </a:rPr>
              <a:t>、一般不加副标题，字数以</a:t>
            </a:r>
            <a:r>
              <a:rPr lang="en-US" altLang="zh-CN" sz="2800" b="1" spc="-200" dirty="0" smtClean="0">
                <a:solidFill>
                  <a:srgbClr val="0000FF"/>
                </a:solidFill>
                <a:latin typeface="黑体" pitchFamily="49" charset="-122"/>
                <a:ea typeface="黑体" pitchFamily="49" charset="-122"/>
              </a:rPr>
              <a:t>20</a:t>
            </a:r>
            <a:r>
              <a:rPr lang="zh-CN" altLang="en-US" sz="2800" b="1" spc="-200" dirty="0" smtClean="0">
                <a:solidFill>
                  <a:srgbClr val="0000FF"/>
                </a:solidFill>
                <a:latin typeface="黑体" pitchFamily="49" charset="-122"/>
                <a:ea typeface="黑体" pitchFamily="49" charset="-122"/>
              </a:rPr>
              <a:t>字左右为宜，最多不超过</a:t>
            </a:r>
            <a:r>
              <a:rPr lang="en-US" altLang="zh-CN" sz="2800" b="1" spc="-200" dirty="0" smtClean="0">
                <a:solidFill>
                  <a:srgbClr val="0000FF"/>
                </a:solidFill>
                <a:latin typeface="黑体" pitchFamily="49" charset="-122"/>
                <a:ea typeface="黑体" pitchFamily="49" charset="-122"/>
              </a:rPr>
              <a:t>40</a:t>
            </a:r>
            <a:r>
              <a:rPr lang="zh-CN" altLang="en-US" sz="2800" b="1" spc="-200" dirty="0" smtClean="0">
                <a:solidFill>
                  <a:srgbClr val="0000FF"/>
                </a:solidFill>
                <a:latin typeface="黑体" pitchFamily="49" charset="-122"/>
                <a:ea typeface="黑体" pitchFamily="49" charset="-122"/>
              </a:rPr>
              <a:t>字。</a:t>
            </a:r>
            <a:endParaRPr lang="en-US" altLang="zh-CN" sz="2800" b="1" spc="-200" dirty="0" smtClean="0">
              <a:solidFill>
                <a:srgbClr val="0000FF"/>
              </a:solidFill>
              <a:latin typeface="黑体" pitchFamily="49" charset="-122"/>
              <a:ea typeface="黑体" pitchFamily="49" charset="-122"/>
            </a:endParaRPr>
          </a:p>
          <a:p>
            <a:pPr marL="449263" indent="-449263">
              <a:lnSpc>
                <a:spcPct val="110000"/>
              </a:lnSpc>
              <a:spcBef>
                <a:spcPts val="1800"/>
              </a:spcBef>
              <a:buNone/>
              <a:defRPr/>
            </a:pPr>
            <a:endParaRPr lang="en-US" altLang="zh-CN" spc="-200" dirty="0" smtClean="0">
              <a:latin typeface="+mn-ea"/>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上凸带形 6"/>
          <p:cNvSpPr/>
          <p:nvPr/>
        </p:nvSpPr>
        <p:spPr>
          <a:xfrm>
            <a:off x="1643042" y="1285860"/>
            <a:ext cx="857256" cy="428628"/>
          </a:xfrm>
          <a:prstGeom prst="ribbon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142984"/>
            <a:ext cx="8229600" cy="4983179"/>
          </a:xfrm>
        </p:spPr>
        <p:txBody>
          <a:bodyPr>
            <a:normAutofit fontScale="62500" lnSpcReduction="20000"/>
          </a:bodyPr>
          <a:lstStyle/>
          <a:p>
            <a:pPr>
              <a:buNone/>
            </a:pPr>
            <a:r>
              <a:rPr lang="zh-CN" altLang="en-US" sz="4600" b="1" dirty="0" smtClean="0">
                <a:solidFill>
                  <a:srgbClr val="FF0000"/>
                </a:solidFill>
                <a:latin typeface="黑体" pitchFamily="49" charset="-122"/>
                <a:ea typeface="黑体" pitchFamily="49" charset="-122"/>
              </a:rPr>
              <a:t>                 填表说明</a:t>
            </a:r>
            <a:endParaRPr lang="en-US" altLang="zh-CN" sz="4600" b="1" dirty="0" smtClean="0">
              <a:solidFill>
                <a:srgbClr val="FF0000"/>
              </a:solidFill>
              <a:latin typeface="黑体" pitchFamily="49" charset="-122"/>
              <a:ea typeface="黑体" pitchFamily="49" charset="-122"/>
            </a:endParaRPr>
          </a:p>
          <a:p>
            <a:pPr>
              <a:buNone/>
            </a:pPr>
            <a:endParaRPr lang="en-US" altLang="zh-CN" sz="4600" b="1" dirty="0" smtClean="0">
              <a:solidFill>
                <a:srgbClr val="FF0000"/>
              </a:solidFill>
              <a:latin typeface="黑体" pitchFamily="49" charset="-122"/>
              <a:ea typeface="黑体" pitchFamily="49" charset="-122"/>
            </a:endParaRPr>
          </a:p>
          <a:p>
            <a:pPr>
              <a:buNone/>
            </a:pPr>
            <a:r>
              <a:rPr lang="zh-CN" altLang="en-US" sz="4100" b="1" dirty="0" smtClean="0">
                <a:solidFill>
                  <a:srgbClr val="FF0000"/>
                </a:solidFill>
                <a:latin typeface="楷体" pitchFamily="49" charset="-122"/>
                <a:ea typeface="楷体" pitchFamily="49" charset="-122"/>
              </a:rPr>
              <a:t>      </a:t>
            </a:r>
            <a:r>
              <a:rPr lang="zh-CN" altLang="en-US" sz="4100" b="1" dirty="0" smtClean="0">
                <a:latin typeface="楷体" pitchFamily="49" charset="-122"/>
                <a:ea typeface="楷体" pitchFamily="49" charset="-122"/>
              </a:rPr>
              <a:t>云南省教育厅科学研究基金项目申请表</a:t>
            </a:r>
            <a:endParaRPr lang="en-US" altLang="zh-CN" sz="4100" b="1" dirty="0" smtClean="0">
              <a:latin typeface="楷体" pitchFamily="49" charset="-122"/>
              <a:ea typeface="楷体" pitchFamily="49" charset="-122"/>
            </a:endParaRPr>
          </a:p>
          <a:p>
            <a:pPr>
              <a:buNone/>
            </a:pPr>
            <a:endParaRPr lang="en-US" altLang="zh-CN" b="1" dirty="0" smtClean="0">
              <a:solidFill>
                <a:srgbClr val="FF0000"/>
              </a:solidFill>
              <a:latin typeface="楷体" pitchFamily="49" charset="-122"/>
              <a:ea typeface="楷体" pitchFamily="49" charset="-122"/>
            </a:endParaRPr>
          </a:p>
          <a:p>
            <a:pPr>
              <a:buNone/>
            </a:pPr>
            <a:r>
              <a:rPr lang="zh-CN" altLang="zh-CN" b="1" dirty="0" smtClean="0">
                <a:solidFill>
                  <a:srgbClr val="0000FF"/>
                </a:solidFill>
                <a:latin typeface="黑体" pitchFamily="49" charset="-122"/>
                <a:ea typeface="黑体" pitchFamily="49" charset="-122"/>
              </a:rPr>
              <a:t>项目类型：教师类项目、研究生项目</a:t>
            </a:r>
            <a:endParaRPr lang="en-US" altLang="zh-CN" b="1" dirty="0" smtClean="0">
              <a:solidFill>
                <a:srgbClr val="0000FF"/>
              </a:solidFill>
              <a:latin typeface="黑体" pitchFamily="49" charset="-122"/>
              <a:ea typeface="黑体" pitchFamily="49" charset="-122"/>
            </a:endParaRPr>
          </a:p>
          <a:p>
            <a:pPr>
              <a:buNone/>
            </a:pPr>
            <a:endParaRPr lang="en-US" altLang="zh-CN" b="1" dirty="0" smtClean="0"/>
          </a:p>
          <a:p>
            <a:pPr>
              <a:buNone/>
            </a:pPr>
            <a:r>
              <a:rPr lang="zh-CN" altLang="zh-CN" b="1" dirty="0" smtClean="0">
                <a:solidFill>
                  <a:srgbClr val="006600"/>
                </a:solidFill>
                <a:latin typeface="黑体" pitchFamily="49" charset="-122"/>
                <a:ea typeface="黑体" pitchFamily="49" charset="-122"/>
              </a:rPr>
              <a:t>研究类别：基础研究、应用研究和试验与发展</a:t>
            </a:r>
            <a:endParaRPr lang="en-US" altLang="zh-CN" b="1" dirty="0" smtClean="0">
              <a:solidFill>
                <a:srgbClr val="006600"/>
              </a:solidFill>
              <a:latin typeface="黑体" pitchFamily="49" charset="-122"/>
              <a:ea typeface="黑体" pitchFamily="49" charset="-122"/>
            </a:endParaRPr>
          </a:p>
          <a:p>
            <a:pPr>
              <a:buNone/>
            </a:pPr>
            <a:endParaRPr lang="en-US" altLang="zh-CN" b="1" dirty="0" smtClean="0">
              <a:latin typeface="黑体" pitchFamily="49" charset="-122"/>
              <a:ea typeface="黑体" pitchFamily="49" charset="-122"/>
            </a:endParaRPr>
          </a:p>
          <a:p>
            <a:pPr>
              <a:buNone/>
            </a:pPr>
            <a:r>
              <a:rPr lang="zh-CN" altLang="zh-CN" b="1" dirty="0" smtClean="0">
                <a:latin typeface="黑体" pitchFamily="49" charset="-122"/>
                <a:ea typeface="黑体" pitchFamily="49" charset="-122"/>
              </a:rPr>
              <a:t>项目性质：理工农医类、人文社会科学类</a:t>
            </a:r>
            <a:endParaRPr lang="en-US" altLang="zh-CN" b="1" dirty="0" smtClean="0">
              <a:latin typeface="黑体" pitchFamily="49" charset="-122"/>
              <a:ea typeface="黑体" pitchFamily="49" charset="-122"/>
            </a:endParaRPr>
          </a:p>
          <a:p>
            <a:pPr>
              <a:buNone/>
            </a:pPr>
            <a:endParaRPr lang="en-US" altLang="zh-CN" b="1" dirty="0" smtClean="0"/>
          </a:p>
          <a:p>
            <a:pPr>
              <a:buNone/>
            </a:pPr>
            <a:r>
              <a:rPr lang="zh-CN" altLang="zh-CN" b="1" dirty="0" smtClean="0">
                <a:solidFill>
                  <a:srgbClr val="0000FF"/>
                </a:solidFill>
                <a:latin typeface="黑体" pitchFamily="49" charset="-122"/>
                <a:ea typeface="黑体" pitchFamily="49" charset="-122"/>
              </a:rPr>
              <a:t>学科代码及名称</a:t>
            </a:r>
            <a:r>
              <a:rPr lang="zh-CN" altLang="en-US" b="1" dirty="0" smtClean="0">
                <a:solidFill>
                  <a:srgbClr val="0000FF"/>
                </a:solidFill>
                <a:latin typeface="黑体" pitchFamily="49" charset="-122"/>
                <a:ea typeface="黑体" pitchFamily="49" charset="-122"/>
              </a:rPr>
              <a:t>：</a:t>
            </a:r>
            <a:r>
              <a:rPr lang="zh-CN" altLang="zh-CN" b="1" dirty="0" smtClean="0">
                <a:solidFill>
                  <a:srgbClr val="0000FF"/>
                </a:solidFill>
                <a:latin typeface="黑体" pitchFamily="49" charset="-122"/>
                <a:ea typeface="黑体" pitchFamily="49" charset="-122"/>
              </a:rPr>
              <a:t>按照国家技术监督局颁布的《学科分类与代码》（</a:t>
            </a:r>
            <a:r>
              <a:rPr lang="en-US" altLang="zh-CN" b="1" dirty="0" smtClean="0">
                <a:solidFill>
                  <a:srgbClr val="0000FF"/>
                </a:solidFill>
                <a:latin typeface="黑体" pitchFamily="49" charset="-122"/>
                <a:ea typeface="黑体" pitchFamily="49" charset="-122"/>
              </a:rPr>
              <a:t>GB/T13745-92</a:t>
            </a:r>
            <a:r>
              <a:rPr lang="zh-CN" altLang="zh-CN" b="1" dirty="0" smtClean="0">
                <a:solidFill>
                  <a:srgbClr val="0000FF"/>
                </a:solidFill>
                <a:latin typeface="黑体" pitchFamily="49" charset="-122"/>
                <a:ea typeface="黑体" pitchFamily="49" charset="-122"/>
              </a:rPr>
              <a:t>）填写至二级学科，例如</a:t>
            </a:r>
            <a:r>
              <a:rPr lang="en-US" altLang="zh-CN" b="1" dirty="0" smtClean="0">
                <a:solidFill>
                  <a:srgbClr val="0000FF"/>
                </a:solidFill>
                <a:latin typeface="黑体" pitchFamily="49" charset="-122"/>
                <a:ea typeface="黑体" pitchFamily="49" charset="-122"/>
              </a:rPr>
              <a:t>110.14“</a:t>
            </a:r>
            <a:r>
              <a:rPr lang="zh-CN" altLang="zh-CN" b="1" dirty="0" smtClean="0">
                <a:solidFill>
                  <a:srgbClr val="0000FF"/>
                </a:solidFill>
                <a:latin typeface="黑体" pitchFamily="49" charset="-122"/>
                <a:ea typeface="黑体" pitchFamily="49" charset="-122"/>
              </a:rPr>
              <a:t>数理逻辑与数理基础</a:t>
            </a:r>
            <a:r>
              <a:rPr lang="en-US" altLang="zh-CN" b="1" dirty="0" smtClean="0">
                <a:solidFill>
                  <a:srgbClr val="0000FF"/>
                </a:solidFill>
                <a:latin typeface="黑体" pitchFamily="49" charset="-122"/>
                <a:ea typeface="黑体" pitchFamily="49" charset="-122"/>
              </a:rPr>
              <a:t>”</a:t>
            </a:r>
            <a:r>
              <a:rPr lang="zh-CN" altLang="zh-CN" b="1" dirty="0" smtClean="0">
                <a:solidFill>
                  <a:srgbClr val="0000FF"/>
                </a:solidFill>
                <a:latin typeface="黑体" pitchFamily="49" charset="-122"/>
                <a:ea typeface="黑体" pitchFamily="49" charset="-122"/>
              </a:rPr>
              <a:t> </a:t>
            </a:r>
            <a:r>
              <a:rPr lang="en-US" altLang="zh-CN" b="1" dirty="0" smtClean="0"/>
              <a:t/>
            </a:r>
            <a:br>
              <a:rPr lang="en-US" altLang="zh-CN" b="1" dirty="0" smtClean="0"/>
            </a:br>
            <a:endParaRPr lang="en-US" altLang="zh-CN" b="1" dirty="0" smtClean="0"/>
          </a:p>
          <a:p>
            <a:pPr>
              <a:buNone/>
            </a:pPr>
            <a:r>
              <a:rPr lang="zh-CN" altLang="zh-CN" b="1" dirty="0" smtClean="0">
                <a:solidFill>
                  <a:srgbClr val="FF0000"/>
                </a:solidFill>
                <a:latin typeface="楷体" pitchFamily="49" charset="-122"/>
                <a:ea typeface="楷体" pitchFamily="49" charset="-122"/>
              </a:rPr>
              <a:t>联系人：填科研管理部门的老师</a:t>
            </a:r>
            <a:r>
              <a:rPr lang="en-US" altLang="zh-CN" b="1" dirty="0" smtClean="0">
                <a:solidFill>
                  <a:srgbClr val="FF0000"/>
                </a:solidFill>
                <a:latin typeface="楷体" pitchFamily="49" charset="-122"/>
                <a:ea typeface="楷体" pitchFamily="49" charset="-122"/>
              </a:rPr>
              <a:t>          </a:t>
            </a:r>
            <a:r>
              <a:rPr lang="zh-CN" altLang="zh-CN" b="1" dirty="0" smtClean="0">
                <a:solidFill>
                  <a:srgbClr val="FF0000"/>
                </a:solidFill>
                <a:latin typeface="楷体" pitchFamily="49" charset="-122"/>
                <a:ea typeface="楷体" pitchFamily="49" charset="-122"/>
              </a:rPr>
              <a:t>电话：</a:t>
            </a:r>
            <a:r>
              <a:rPr lang="zh-CN" altLang="en-US" b="1" dirty="0" smtClean="0">
                <a:solidFill>
                  <a:srgbClr val="FF0000"/>
                </a:solidFill>
                <a:latin typeface="楷体" pitchFamily="49" charset="-122"/>
                <a:ea typeface="楷体" pitchFamily="49" charset="-122"/>
              </a:rPr>
              <a:t>办公室</a:t>
            </a:r>
            <a:endParaRPr lang="zh-CN" altLang="zh-CN" dirty="0" smtClean="0">
              <a:solidFill>
                <a:srgbClr val="FF0000"/>
              </a:solidFill>
              <a:latin typeface="楷体" pitchFamily="49" charset="-122"/>
              <a:ea typeface="楷体" pitchFamily="49" charset="-122"/>
            </a:endParaRPr>
          </a:p>
          <a:p>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上凸带形 5"/>
          <p:cNvSpPr/>
          <p:nvPr/>
        </p:nvSpPr>
        <p:spPr>
          <a:xfrm>
            <a:off x="2000232" y="1142984"/>
            <a:ext cx="857256" cy="428628"/>
          </a:xfrm>
          <a:prstGeom prst="ribbon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357298"/>
            <a:ext cx="8472518" cy="4929222"/>
          </a:xfrm>
        </p:spPr>
        <p:txBody>
          <a:bodyPr>
            <a:normAutofit lnSpcReduction="10000"/>
          </a:bodyPr>
          <a:lstStyle/>
          <a:p>
            <a:pPr>
              <a:buNone/>
            </a:pPr>
            <a:r>
              <a:rPr lang="zh-CN" altLang="en-US" sz="4100" b="1" dirty="0" smtClean="0">
                <a:solidFill>
                  <a:srgbClr val="FF0000"/>
                </a:solidFill>
                <a:latin typeface="楷体" pitchFamily="49" charset="-122"/>
                <a:ea typeface="楷体" pitchFamily="49" charset="-122"/>
              </a:rPr>
              <a:t>            </a:t>
            </a:r>
            <a:r>
              <a:rPr lang="zh-CN" altLang="en-US" sz="2900" b="1" dirty="0" smtClean="0">
                <a:solidFill>
                  <a:srgbClr val="FF0000"/>
                </a:solidFill>
                <a:latin typeface="黑体" pitchFamily="49" charset="-122"/>
                <a:ea typeface="黑体" pitchFamily="49" charset="-122"/>
              </a:rPr>
              <a:t>项目设计论证（主体）</a:t>
            </a:r>
            <a:endParaRPr lang="en-US" altLang="zh-CN" sz="2900" b="1" dirty="0" smtClean="0">
              <a:solidFill>
                <a:srgbClr val="FF0000"/>
              </a:solidFill>
              <a:latin typeface="黑体" pitchFamily="49" charset="-122"/>
              <a:ea typeface="黑体" pitchFamily="49" charset="-122"/>
            </a:endParaRPr>
          </a:p>
          <a:p>
            <a:pPr>
              <a:buNone/>
            </a:pPr>
            <a:endParaRPr lang="en-US" altLang="zh-CN" sz="2900" b="1" dirty="0" smtClean="0">
              <a:solidFill>
                <a:srgbClr val="FF0000"/>
              </a:solidFill>
              <a:latin typeface="黑体" pitchFamily="49" charset="-122"/>
              <a:ea typeface="黑体" pitchFamily="49" charset="-122"/>
            </a:endParaRPr>
          </a:p>
          <a:p>
            <a:pPr>
              <a:buNone/>
            </a:pPr>
            <a:r>
              <a:rPr lang="en-US" altLang="zh-CN" sz="2800" dirty="0" smtClean="0">
                <a:solidFill>
                  <a:srgbClr val="0000FF"/>
                </a:solidFill>
                <a:latin typeface="+mn-ea"/>
              </a:rPr>
              <a:t>1</a:t>
            </a:r>
            <a:r>
              <a:rPr lang="zh-CN" altLang="en-US" sz="2800" dirty="0" smtClean="0">
                <a:solidFill>
                  <a:srgbClr val="0000FF"/>
                </a:solidFill>
                <a:latin typeface="+mn-ea"/>
              </a:rPr>
              <a:t>、归类梳理学术史，引用文献尽量经典理论，本</a:t>
            </a:r>
            <a:r>
              <a:rPr lang="zh-CN" altLang="zh-CN" sz="2800" dirty="0" smtClean="0">
                <a:solidFill>
                  <a:srgbClr val="0000FF"/>
                </a:solidFill>
                <a:latin typeface="+mn-ea"/>
              </a:rPr>
              <a:t>学科领域</a:t>
            </a:r>
            <a:r>
              <a:rPr lang="zh-CN" altLang="en-US" sz="2800" dirty="0" smtClean="0">
                <a:solidFill>
                  <a:srgbClr val="0000FF"/>
                </a:solidFill>
                <a:latin typeface="+mn-ea"/>
              </a:rPr>
              <a:t>权威学术期刊。</a:t>
            </a:r>
            <a:r>
              <a:rPr lang="zh-CN" altLang="zh-CN" sz="2800" dirty="0" smtClean="0">
                <a:solidFill>
                  <a:srgbClr val="FF0000"/>
                </a:solidFill>
                <a:latin typeface="+mn-ea"/>
              </a:rPr>
              <a:t>经济研究</a:t>
            </a:r>
            <a:r>
              <a:rPr lang="zh-CN" altLang="en-US" sz="2000" dirty="0" smtClean="0">
                <a:solidFill>
                  <a:srgbClr val="0000FF"/>
                </a:solidFill>
                <a:latin typeface="+mj-ea"/>
                <a:ea typeface="+mj-ea"/>
              </a:rPr>
              <a:t>（理论经济学</a:t>
            </a:r>
            <a:r>
              <a:rPr lang="en-US" altLang="zh-CN" sz="2000" dirty="0" smtClean="0">
                <a:solidFill>
                  <a:srgbClr val="0000FF"/>
                </a:solidFill>
                <a:latin typeface="+mj-ea"/>
                <a:ea typeface="+mj-ea"/>
              </a:rPr>
              <a:t>-</a:t>
            </a:r>
            <a:r>
              <a:rPr lang="zh-CN" altLang="en-US" sz="2000" dirty="0" smtClean="0">
                <a:solidFill>
                  <a:srgbClr val="0000FF"/>
                </a:solidFill>
                <a:latin typeface="+mj-ea"/>
                <a:ea typeface="+mj-ea"/>
              </a:rPr>
              <a:t>货币、证券）</a:t>
            </a:r>
            <a:r>
              <a:rPr lang="zh-CN" altLang="en-US" sz="2800" dirty="0" smtClean="0">
                <a:solidFill>
                  <a:srgbClr val="0000FF"/>
                </a:solidFill>
                <a:latin typeface="+mn-ea"/>
              </a:rPr>
              <a:t>、</a:t>
            </a:r>
            <a:r>
              <a:rPr lang="zh-CN" altLang="en-US" sz="2800" dirty="0" smtClean="0">
                <a:solidFill>
                  <a:srgbClr val="FF0000"/>
                </a:solidFill>
                <a:latin typeface="+mn-ea"/>
              </a:rPr>
              <a:t>中国工业经济</a:t>
            </a:r>
            <a:r>
              <a:rPr lang="zh-CN" altLang="en-US" sz="2000" dirty="0" smtClean="0">
                <a:solidFill>
                  <a:srgbClr val="0000FF"/>
                </a:solidFill>
                <a:latin typeface="+mj-ea"/>
                <a:ea typeface="+mj-ea"/>
              </a:rPr>
              <a:t>（应用经济学</a:t>
            </a:r>
            <a:r>
              <a:rPr lang="en-US" altLang="zh-CN" sz="2000" dirty="0" smtClean="0">
                <a:solidFill>
                  <a:srgbClr val="0000FF"/>
                </a:solidFill>
                <a:latin typeface="+mj-ea"/>
                <a:ea typeface="+mj-ea"/>
              </a:rPr>
              <a:t>-</a:t>
            </a:r>
            <a:r>
              <a:rPr lang="zh-CN" altLang="en-US" sz="2000" dirty="0" smtClean="0">
                <a:solidFill>
                  <a:srgbClr val="0000FF"/>
                </a:solidFill>
                <a:latin typeface="+mj-ea"/>
                <a:ea typeface="+mj-ea"/>
              </a:rPr>
              <a:t>产业经济、企业经济）</a:t>
            </a:r>
            <a:r>
              <a:rPr lang="zh-CN" altLang="en-US" sz="2800" dirty="0" smtClean="0">
                <a:solidFill>
                  <a:srgbClr val="0000FF"/>
                </a:solidFill>
                <a:latin typeface="+mn-ea"/>
              </a:rPr>
              <a:t>、</a:t>
            </a:r>
            <a:r>
              <a:rPr lang="zh-CN" altLang="en-US" sz="2800" dirty="0" smtClean="0">
                <a:solidFill>
                  <a:srgbClr val="FF0000"/>
                </a:solidFill>
                <a:latin typeface="+mn-ea"/>
              </a:rPr>
              <a:t>管理世界</a:t>
            </a:r>
            <a:r>
              <a:rPr lang="zh-CN" altLang="en-US" sz="2000" dirty="0" smtClean="0">
                <a:solidFill>
                  <a:srgbClr val="0000FF"/>
                </a:solidFill>
                <a:latin typeface="+mj-ea"/>
                <a:ea typeface="+mj-ea"/>
              </a:rPr>
              <a:t>（管理学</a:t>
            </a:r>
            <a:r>
              <a:rPr lang="en-US" altLang="zh-CN" sz="2000" dirty="0" smtClean="0">
                <a:solidFill>
                  <a:srgbClr val="0000FF"/>
                </a:solidFill>
                <a:latin typeface="+mj-ea"/>
                <a:ea typeface="+mj-ea"/>
              </a:rPr>
              <a:t>-</a:t>
            </a:r>
            <a:r>
              <a:rPr lang="zh-CN" altLang="en-US" sz="2000" dirty="0" smtClean="0">
                <a:solidFill>
                  <a:srgbClr val="0000FF"/>
                </a:solidFill>
                <a:latin typeface="+mj-ea"/>
                <a:ea typeface="+mj-ea"/>
              </a:rPr>
              <a:t>广义管理）</a:t>
            </a:r>
            <a:r>
              <a:rPr lang="zh-CN" altLang="en-US" sz="2800" dirty="0" smtClean="0">
                <a:solidFill>
                  <a:srgbClr val="0000FF"/>
                </a:solidFill>
                <a:latin typeface="+mn-ea"/>
              </a:rPr>
              <a:t>等，体现申请人的研究视野。</a:t>
            </a:r>
            <a:endParaRPr lang="en-US" altLang="zh-CN" sz="2800" dirty="0" smtClean="0">
              <a:solidFill>
                <a:srgbClr val="0000FF"/>
              </a:solidFill>
              <a:latin typeface="+mn-ea"/>
            </a:endParaRPr>
          </a:p>
          <a:p>
            <a:pPr>
              <a:buNone/>
            </a:pPr>
            <a:r>
              <a:rPr lang="en-US" altLang="zh-CN" sz="2800" dirty="0" smtClean="0">
                <a:solidFill>
                  <a:srgbClr val="F80ABA"/>
                </a:solidFill>
                <a:latin typeface="+mn-ea"/>
              </a:rPr>
              <a:t>2</a:t>
            </a:r>
            <a:r>
              <a:rPr lang="zh-CN" altLang="en-US" sz="2800" dirty="0" smtClean="0">
                <a:solidFill>
                  <a:srgbClr val="F80ABA"/>
                </a:solidFill>
                <a:latin typeface="+mn-ea"/>
              </a:rPr>
              <a:t>、陈述研究价值和意义用词恰当，突出</a:t>
            </a:r>
            <a:r>
              <a:rPr lang="en-US" altLang="zh-CN" sz="2800" dirty="0" smtClean="0">
                <a:solidFill>
                  <a:srgbClr val="F80ABA"/>
                </a:solidFill>
                <a:latin typeface="+mn-ea"/>
              </a:rPr>
              <a:t>2-3</a:t>
            </a:r>
            <a:r>
              <a:rPr lang="zh-CN" altLang="en-US" sz="2800" dirty="0" smtClean="0">
                <a:solidFill>
                  <a:srgbClr val="F80ABA"/>
                </a:solidFill>
                <a:latin typeface="+mn-ea"/>
              </a:rPr>
              <a:t>个重点难点，可见思想深度。</a:t>
            </a:r>
            <a:endParaRPr lang="en-US" altLang="zh-CN" sz="2800" dirty="0" smtClean="0">
              <a:solidFill>
                <a:srgbClr val="F80ABA"/>
              </a:solidFill>
              <a:latin typeface="+mn-ea"/>
            </a:endParaRPr>
          </a:p>
          <a:p>
            <a:pPr>
              <a:buNone/>
            </a:pPr>
            <a:r>
              <a:rPr lang="en-US" altLang="zh-CN" sz="3000" dirty="0" smtClean="0">
                <a:solidFill>
                  <a:srgbClr val="006600"/>
                </a:solidFill>
                <a:latin typeface="+mn-ea"/>
              </a:rPr>
              <a:t>3</a:t>
            </a:r>
            <a:r>
              <a:rPr lang="zh-CN" altLang="en-US" sz="3000" dirty="0" smtClean="0">
                <a:solidFill>
                  <a:srgbClr val="006600"/>
                </a:solidFill>
                <a:latin typeface="+mn-ea"/>
              </a:rPr>
              <a:t>、</a:t>
            </a:r>
            <a:r>
              <a:rPr lang="zh-CN" altLang="en-US" sz="2800" dirty="0" smtClean="0">
                <a:solidFill>
                  <a:srgbClr val="006600"/>
                </a:solidFill>
                <a:latin typeface="+mn-ea"/>
              </a:rPr>
              <a:t>研究框架可将文字表述与图表结合，注意整体逻辑关系清晰，科学选择研究方法，</a:t>
            </a:r>
            <a:r>
              <a:rPr lang="en-US" altLang="zh-CN" sz="2800" dirty="0" smtClean="0">
                <a:solidFill>
                  <a:srgbClr val="006600"/>
                </a:solidFill>
                <a:latin typeface="+mn-ea"/>
              </a:rPr>
              <a:t>5</a:t>
            </a:r>
            <a:r>
              <a:rPr lang="zh-CN" altLang="en-US" sz="2800" dirty="0" smtClean="0">
                <a:solidFill>
                  <a:srgbClr val="006600"/>
                </a:solidFill>
                <a:latin typeface="+mn-ea"/>
              </a:rPr>
              <a:t>至</a:t>
            </a:r>
            <a:r>
              <a:rPr lang="en-US" altLang="zh-CN" sz="2800" dirty="0" smtClean="0">
                <a:solidFill>
                  <a:srgbClr val="006600"/>
                </a:solidFill>
                <a:latin typeface="+mn-ea"/>
              </a:rPr>
              <a:t>10</a:t>
            </a:r>
            <a:r>
              <a:rPr lang="zh-CN" altLang="en-US" sz="2800" dirty="0" smtClean="0">
                <a:solidFill>
                  <a:srgbClr val="006600"/>
                </a:solidFill>
                <a:latin typeface="+mn-ea"/>
              </a:rPr>
              <a:t>人研究团队，预期成果效益可行。</a:t>
            </a:r>
            <a:endParaRPr lang="en-US" altLang="zh-CN" sz="2800" b="1" dirty="0" smtClean="0">
              <a:solidFill>
                <a:srgbClr val="006600"/>
              </a:solidFill>
              <a:latin typeface="+mn-ea"/>
            </a:endParaRPr>
          </a:p>
          <a:p>
            <a:pPr>
              <a:buNone/>
            </a:pPr>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上凸带形 5"/>
          <p:cNvSpPr/>
          <p:nvPr/>
        </p:nvSpPr>
        <p:spPr>
          <a:xfrm>
            <a:off x="2357422" y="1500174"/>
            <a:ext cx="928694" cy="428628"/>
          </a:xfrm>
          <a:prstGeom prst="ribbon2">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500034" y="1500174"/>
            <a:ext cx="8186766" cy="4625989"/>
          </a:xfrm>
        </p:spPr>
        <p:txBody>
          <a:bodyPr>
            <a:normAutofit/>
          </a:bodyPr>
          <a:lstStyle/>
          <a:p>
            <a:pPr>
              <a:buNone/>
            </a:pPr>
            <a:r>
              <a:rPr lang="zh-CN" altLang="en-US" sz="3600" dirty="0" smtClean="0">
                <a:solidFill>
                  <a:srgbClr val="FF0000"/>
                </a:solidFill>
                <a:latin typeface="隶书" pitchFamily="49" charset="-122"/>
                <a:ea typeface="隶书" pitchFamily="49" charset="-122"/>
              </a:rPr>
              <a:t>五、研究进度安排与经费使用</a:t>
            </a:r>
            <a:endParaRPr lang="en-US" altLang="zh-CN" sz="3600" dirty="0" smtClean="0">
              <a:solidFill>
                <a:srgbClr val="FF0000"/>
              </a:solidFill>
              <a:latin typeface="隶书" pitchFamily="49" charset="-122"/>
              <a:ea typeface="隶书" pitchFamily="49" charset="-122"/>
            </a:endParaRPr>
          </a:p>
          <a:p>
            <a:pPr>
              <a:buNone/>
            </a:pPr>
            <a:r>
              <a:rPr lang="zh-CN" altLang="en-US" sz="3600" dirty="0" smtClean="0">
                <a:solidFill>
                  <a:srgbClr val="FF0000"/>
                </a:solidFill>
                <a:latin typeface="隶书" pitchFamily="49" charset="-122"/>
                <a:ea typeface="隶书" pitchFamily="49" charset="-122"/>
              </a:rPr>
              <a:t>   </a:t>
            </a:r>
            <a:endParaRPr lang="en-US" altLang="zh-CN" sz="3600" dirty="0" smtClean="0">
              <a:solidFill>
                <a:srgbClr val="FF0000"/>
              </a:solidFill>
              <a:latin typeface="隶书" pitchFamily="49" charset="-122"/>
              <a:ea typeface="隶书" pitchFamily="49" charset="-122"/>
            </a:endParaRPr>
          </a:p>
          <a:p>
            <a:pPr>
              <a:buNone/>
            </a:pPr>
            <a:r>
              <a:rPr lang="en-US" altLang="zh-CN" sz="3600" dirty="0" smtClean="0">
                <a:solidFill>
                  <a:srgbClr val="FF0000"/>
                </a:solidFill>
                <a:latin typeface="隶书" pitchFamily="49" charset="-122"/>
                <a:ea typeface="隶书" pitchFamily="49" charset="-122"/>
              </a:rPr>
              <a:t>       </a:t>
            </a:r>
          </a:p>
          <a:p>
            <a:pPr>
              <a:buNone/>
            </a:pPr>
            <a:r>
              <a:rPr lang="en-US" altLang="zh-CN" sz="3600" dirty="0" smtClean="0">
                <a:solidFill>
                  <a:srgbClr val="FF0000"/>
                </a:solidFill>
                <a:latin typeface="隶书" pitchFamily="49" charset="-122"/>
                <a:ea typeface="隶书" pitchFamily="49" charset="-122"/>
              </a:rPr>
              <a:t> </a:t>
            </a:r>
          </a:p>
          <a:p>
            <a:pPr>
              <a:buNone/>
            </a:pPr>
            <a:r>
              <a:rPr lang="en-US" altLang="zh-CN" sz="3600" dirty="0" smtClean="0">
                <a:solidFill>
                  <a:srgbClr val="FF0000"/>
                </a:solidFill>
                <a:latin typeface="隶书" pitchFamily="49" charset="-122"/>
                <a:ea typeface="隶书" pitchFamily="49" charset="-122"/>
              </a:rPr>
              <a:t>          </a:t>
            </a:r>
            <a:endParaRPr lang="zh-CN" altLang="en-US" sz="3600" dirty="0">
              <a:solidFill>
                <a:srgbClr val="FF0000"/>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流程图: 资料带 4"/>
          <p:cNvSpPr/>
          <p:nvPr/>
        </p:nvSpPr>
        <p:spPr>
          <a:xfrm>
            <a:off x="1571604" y="4286256"/>
            <a:ext cx="6072230" cy="1643074"/>
          </a:xfrm>
          <a:prstGeom prst="flowChartPunchedTape">
            <a:avLst/>
          </a:prstGeom>
        </p:spPr>
        <p:style>
          <a:lnRef idx="1">
            <a:schemeClr val="accent5"/>
          </a:lnRef>
          <a:fillRef idx="2">
            <a:schemeClr val="accent5"/>
          </a:fillRef>
          <a:effectRef idx="1">
            <a:schemeClr val="accent5"/>
          </a:effectRef>
          <a:fontRef idx="minor">
            <a:schemeClr val="dk1"/>
          </a:fontRef>
        </p:style>
        <p:txBody>
          <a:bodyPr rtlCol="0" anchor="ctr"/>
          <a:lstStyle/>
          <a:p>
            <a:pPr>
              <a:buNone/>
            </a:pPr>
            <a:r>
              <a:rPr lang="zh-CN" altLang="en-US" sz="3600" b="1" dirty="0" smtClean="0">
                <a:solidFill>
                  <a:srgbClr val="EB4C21"/>
                </a:solidFill>
                <a:latin typeface="微软雅黑" pitchFamily="34" charset="-122"/>
                <a:ea typeface="微软雅黑" pitchFamily="34" charset="-122"/>
              </a:rPr>
              <a:t>       任务合同书执行情况</a:t>
            </a:r>
            <a:endParaRPr lang="zh-CN" altLang="en-US" sz="3600" b="1" dirty="0">
              <a:solidFill>
                <a:srgbClr val="EB4C21"/>
              </a:solidFill>
              <a:latin typeface="微软雅黑" pitchFamily="34" charset="-122"/>
              <a:ea typeface="微软雅黑" pitchFamily="34" charset="-122"/>
            </a:endParaRPr>
          </a:p>
        </p:txBody>
      </p:sp>
      <p:sp>
        <p:nvSpPr>
          <p:cNvPr id="6" name="等腰三角形 5"/>
          <p:cNvSpPr/>
          <p:nvPr/>
        </p:nvSpPr>
        <p:spPr>
          <a:xfrm>
            <a:off x="1714480" y="2143116"/>
            <a:ext cx="2571768" cy="2000264"/>
          </a:xfrm>
          <a:prstGeom prst="triangle">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zh-CN" altLang="en-US" sz="3200" b="1" dirty="0" smtClean="0">
                <a:solidFill>
                  <a:schemeClr val="bg1"/>
                </a:solidFill>
                <a:latin typeface="微软雅黑" pitchFamily="34" charset="-122"/>
                <a:ea typeface="微软雅黑" pitchFamily="34" charset="-122"/>
              </a:rPr>
              <a:t>开题</a:t>
            </a:r>
            <a:endParaRPr lang="en-US" altLang="zh-CN" sz="3200" b="1" dirty="0" smtClean="0">
              <a:solidFill>
                <a:schemeClr val="bg1"/>
              </a:solidFill>
              <a:latin typeface="微软雅黑" pitchFamily="34" charset="-122"/>
              <a:ea typeface="微软雅黑" pitchFamily="34" charset="-122"/>
            </a:endParaRPr>
          </a:p>
          <a:p>
            <a:pPr algn="ctr"/>
            <a:endParaRPr lang="zh-CN" altLang="en-US" sz="3200" b="1" dirty="0">
              <a:solidFill>
                <a:schemeClr val="bg1"/>
              </a:solidFill>
              <a:latin typeface="微软雅黑" pitchFamily="34" charset="-122"/>
              <a:ea typeface="微软雅黑" pitchFamily="34" charset="-122"/>
            </a:endParaRPr>
          </a:p>
        </p:txBody>
      </p:sp>
      <p:sp>
        <p:nvSpPr>
          <p:cNvPr id="7" name="梯形 6"/>
          <p:cNvSpPr/>
          <p:nvPr/>
        </p:nvSpPr>
        <p:spPr>
          <a:xfrm>
            <a:off x="5072066" y="2357430"/>
            <a:ext cx="2500330" cy="1714512"/>
          </a:xfrm>
          <a:prstGeom prst="trapezoid">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zh-CN" altLang="en-US" sz="3200" b="1" dirty="0" smtClean="0">
                <a:solidFill>
                  <a:srgbClr val="0000FF"/>
                </a:solidFill>
                <a:latin typeface="微软雅黑" pitchFamily="34" charset="-122"/>
                <a:ea typeface="微软雅黑" pitchFamily="34" charset="-122"/>
              </a:rPr>
              <a:t>中期检查 </a:t>
            </a:r>
            <a:endParaRPr lang="zh-CN" altLang="en-US" sz="3200" b="1" dirty="0">
              <a:solidFill>
                <a:srgbClr val="0000FF"/>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643050"/>
            <a:ext cx="8858280" cy="4483113"/>
          </a:xfrm>
        </p:spPr>
        <p:txBody>
          <a:bodyPr>
            <a:normAutofit fontScale="92500" lnSpcReduction="20000"/>
          </a:bodyPr>
          <a:lstStyle/>
          <a:p>
            <a:pPr>
              <a:buNone/>
            </a:pPr>
            <a:r>
              <a:rPr lang="zh-CN" altLang="en-US" dirty="0" smtClean="0"/>
              <a:t>    </a:t>
            </a:r>
            <a:endParaRPr lang="en-US" altLang="zh-CN" dirty="0" smtClean="0"/>
          </a:p>
          <a:p>
            <a:pPr>
              <a:buNone/>
            </a:pPr>
            <a:r>
              <a:rPr lang="en-US" altLang="zh-CN" dirty="0" smtClean="0"/>
              <a:t>     </a:t>
            </a:r>
          </a:p>
          <a:p>
            <a:pPr>
              <a:buNone/>
            </a:pPr>
            <a:endParaRPr lang="en-US" altLang="zh-CN" dirty="0" smtClean="0"/>
          </a:p>
          <a:p>
            <a:pPr>
              <a:buNone/>
            </a:pPr>
            <a:endParaRPr lang="en-US" altLang="zh-CN" dirty="0" smtClean="0"/>
          </a:p>
          <a:p>
            <a:pPr>
              <a:buNone/>
            </a:pPr>
            <a:r>
              <a:rPr lang="zh-CN" altLang="en-US" b="1" dirty="0" smtClean="0">
                <a:solidFill>
                  <a:srgbClr val="0000FF"/>
                </a:solidFill>
                <a:latin typeface="微软雅黑" pitchFamily="34" charset="-122"/>
                <a:ea typeface="微软雅黑" pitchFamily="34" charset="-122"/>
              </a:rPr>
              <a:t>      严格遵守管理办法、财务制度、固定资产等</a:t>
            </a:r>
            <a:endParaRPr lang="en-US" altLang="zh-CN" b="1" dirty="0" smtClean="0">
              <a:solidFill>
                <a:srgbClr val="0000FF"/>
              </a:solidFill>
              <a:latin typeface="微软雅黑" pitchFamily="34" charset="-122"/>
              <a:ea typeface="微软雅黑" pitchFamily="34" charset="-122"/>
            </a:endParaRPr>
          </a:p>
          <a:p>
            <a:pPr>
              <a:buNone/>
            </a:pPr>
            <a:endParaRPr lang="en-US" altLang="zh-CN" dirty="0" smtClean="0"/>
          </a:p>
          <a:p>
            <a:pPr>
              <a:buNone/>
            </a:pPr>
            <a:r>
              <a:rPr lang="zh-CN" altLang="en-US" dirty="0" smtClean="0"/>
              <a:t>      云财教</a:t>
            </a:r>
            <a:r>
              <a:rPr lang="en-US" altLang="zh-CN" dirty="0" smtClean="0"/>
              <a:t>[2017]412</a:t>
            </a:r>
            <a:r>
              <a:rPr lang="zh-CN" altLang="en-US" dirty="0" smtClean="0"/>
              <a:t>号  </a:t>
            </a:r>
            <a:r>
              <a:rPr lang="zh-CN" altLang="en-US" dirty="0" smtClean="0">
                <a:solidFill>
                  <a:srgbClr val="006600"/>
                </a:solidFill>
              </a:rPr>
              <a:t>云财行</a:t>
            </a:r>
            <a:r>
              <a:rPr lang="en-US" altLang="zh-CN" dirty="0" smtClean="0">
                <a:solidFill>
                  <a:srgbClr val="006600"/>
                </a:solidFill>
              </a:rPr>
              <a:t>[ 2016]131</a:t>
            </a:r>
            <a:r>
              <a:rPr lang="zh-CN" altLang="en-US" dirty="0" smtClean="0">
                <a:solidFill>
                  <a:srgbClr val="006600"/>
                </a:solidFill>
              </a:rPr>
              <a:t>号</a:t>
            </a:r>
            <a:endParaRPr lang="en-US" altLang="zh-CN" dirty="0" smtClean="0">
              <a:solidFill>
                <a:srgbClr val="006600"/>
              </a:solidFill>
            </a:endParaRPr>
          </a:p>
          <a:p>
            <a:pPr>
              <a:buNone/>
            </a:pPr>
            <a:r>
              <a:rPr lang="zh-CN" altLang="en-US" dirty="0" smtClean="0"/>
              <a:t>      </a:t>
            </a:r>
            <a:r>
              <a:rPr lang="zh-CN" altLang="en-US" dirty="0" smtClean="0">
                <a:solidFill>
                  <a:srgbClr val="0000FF"/>
                </a:solidFill>
              </a:rPr>
              <a:t>云南省教育厅关于科学研究基金项目管理</a:t>
            </a:r>
            <a:endParaRPr lang="en-US" altLang="zh-CN" dirty="0" smtClean="0">
              <a:solidFill>
                <a:srgbClr val="0000FF"/>
              </a:solidFill>
            </a:endParaRPr>
          </a:p>
          <a:p>
            <a:pPr>
              <a:buNone/>
            </a:pPr>
            <a:r>
              <a:rPr lang="zh-CN" altLang="en-US" dirty="0" smtClean="0">
                <a:solidFill>
                  <a:srgbClr val="0000FF"/>
                </a:solidFill>
              </a:rPr>
              <a:t>      有关工作的通知</a:t>
            </a:r>
            <a:endParaRPr lang="en-US" altLang="zh-CN" dirty="0" smtClean="0">
              <a:solidFill>
                <a:srgbClr val="0000FF"/>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五角星 4"/>
          <p:cNvSpPr/>
          <p:nvPr/>
        </p:nvSpPr>
        <p:spPr>
          <a:xfrm>
            <a:off x="428596" y="4357694"/>
            <a:ext cx="571504" cy="71438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357289" y="1500174"/>
            <a:ext cx="6643735" cy="1754326"/>
          </a:xfrm>
          <a:prstGeom prst="rect">
            <a:avLst/>
          </a:prstGeom>
        </p:spPr>
        <p:style>
          <a:lnRef idx="2">
            <a:schemeClr val="dk1"/>
          </a:lnRef>
          <a:fillRef idx="1">
            <a:schemeClr val="lt1"/>
          </a:fillRef>
          <a:effectRef idx="0">
            <a:schemeClr val="dk1"/>
          </a:effectRef>
          <a:fontRef idx="minor">
            <a:schemeClr val="dk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经费使用基本原则：</a:t>
            </a:r>
            <a:endParaRPr lang="en-US" altLang="zh-CN"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lgn="ctr"/>
            <a:r>
              <a:rPr lang="zh-CN" alt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科学、合理、规范</a:t>
            </a:r>
            <a:endParaRPr lang="zh-CN" alt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571472" y="857232"/>
            <a:ext cx="8229600" cy="4840303"/>
          </a:xfrm>
        </p:spPr>
        <p:txBody>
          <a:bodyPr/>
          <a:lstStyle/>
          <a:p>
            <a:pPr>
              <a:buNone/>
            </a:pPr>
            <a:r>
              <a:rPr lang="zh-CN" altLang="zh-CN" dirty="0" smtClean="0">
                <a:solidFill>
                  <a:srgbClr val="FF0000"/>
                </a:solidFill>
                <a:latin typeface="隶书" pitchFamily="49" charset="-122"/>
                <a:ea typeface="隶书" pitchFamily="49" charset="-122"/>
              </a:rPr>
              <a:t>一、</a:t>
            </a:r>
            <a:r>
              <a:rPr lang="zh-CN" altLang="en-US" dirty="0" smtClean="0">
                <a:solidFill>
                  <a:srgbClr val="FF0000"/>
                </a:solidFill>
                <a:latin typeface="隶书" pitchFamily="49" charset="-122"/>
                <a:ea typeface="隶书" pitchFamily="49" charset="-122"/>
              </a:rPr>
              <a:t>高职教师科研意识</a:t>
            </a:r>
            <a:endParaRPr lang="en-US" altLang="zh-CN" dirty="0" smtClean="0">
              <a:solidFill>
                <a:srgbClr val="FF0000"/>
              </a:solidFill>
            </a:endParaRPr>
          </a:p>
          <a:p>
            <a:pPr>
              <a:buNone/>
            </a:pPr>
            <a:endParaRPr lang="en-US" altLang="zh-CN" b="1" dirty="0" smtClean="0"/>
          </a:p>
          <a:p>
            <a:pPr>
              <a:buNone/>
            </a:pPr>
            <a:r>
              <a:rPr lang="zh-CN" altLang="en-US" b="1" dirty="0" smtClean="0">
                <a:solidFill>
                  <a:srgbClr val="0000FF"/>
                </a:solidFill>
                <a:latin typeface="+mj-ea"/>
                <a:ea typeface="+mj-ea"/>
              </a:rPr>
              <a:t> 教学     科研      育人     交流</a:t>
            </a:r>
            <a:r>
              <a:rPr lang="en-US" altLang="zh-CN" b="1" dirty="0" smtClean="0">
                <a:solidFill>
                  <a:srgbClr val="0000FF"/>
                </a:solidFill>
                <a:latin typeface="+mj-ea"/>
                <a:ea typeface="+mj-ea"/>
              </a:rPr>
              <a:t>              </a:t>
            </a:r>
            <a:endParaRPr lang="zh-CN" altLang="en-US" b="1" dirty="0">
              <a:solidFill>
                <a:srgbClr val="0000FF"/>
              </a:solidFill>
              <a:latin typeface="+mj-ea"/>
              <a:ea typeface="+mj-ea"/>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心形 8"/>
          <p:cNvSpPr/>
          <p:nvPr/>
        </p:nvSpPr>
        <p:spPr>
          <a:xfrm>
            <a:off x="1928794" y="2143116"/>
            <a:ext cx="642942" cy="642942"/>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心形 11"/>
          <p:cNvSpPr/>
          <p:nvPr/>
        </p:nvSpPr>
        <p:spPr>
          <a:xfrm>
            <a:off x="3929058" y="2143116"/>
            <a:ext cx="642942" cy="571504"/>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42910" y="3643314"/>
            <a:ext cx="7429552" cy="1323439"/>
          </a:xfrm>
          <a:prstGeom prst="rect">
            <a:avLst/>
          </a:prstGeom>
        </p:spPr>
        <p:txBody>
          <a:bodyPr wrap="square">
            <a:spAutoFit/>
          </a:bodyPr>
          <a:lstStyle/>
          <a:p>
            <a:pPr>
              <a:lnSpc>
                <a:spcPct val="150000"/>
              </a:lnSpc>
              <a:buFontTx/>
              <a:buNone/>
              <a:defRPr/>
            </a:pPr>
            <a:r>
              <a:rPr lang="zh-CN" altLang="en-US" sz="2800" dirty="0" smtClean="0">
                <a:solidFill>
                  <a:srgbClr val="006600"/>
                </a:solidFill>
                <a:latin typeface="+mn-ea"/>
              </a:rPr>
              <a:t>为社会进步服务              为决策咨询服务             </a:t>
            </a:r>
            <a:endParaRPr lang="en-US" altLang="zh-CN" sz="2800" dirty="0" smtClean="0">
              <a:solidFill>
                <a:srgbClr val="006600"/>
              </a:solidFill>
              <a:latin typeface="+mn-ea"/>
            </a:endParaRPr>
          </a:p>
          <a:p>
            <a:pPr>
              <a:lnSpc>
                <a:spcPct val="150000"/>
              </a:lnSpc>
              <a:buFontTx/>
              <a:buNone/>
              <a:defRPr/>
            </a:pPr>
            <a:r>
              <a:rPr lang="en-US" altLang="zh-CN" sz="2800" dirty="0" smtClean="0">
                <a:solidFill>
                  <a:srgbClr val="006600"/>
                </a:solidFill>
                <a:latin typeface="+mn-ea"/>
              </a:rPr>
              <a:t>        </a:t>
            </a:r>
            <a:r>
              <a:rPr lang="zh-CN" altLang="en-US" sz="2800" dirty="0" smtClean="0">
                <a:solidFill>
                  <a:srgbClr val="006600"/>
                </a:solidFill>
                <a:latin typeface="+mn-ea"/>
              </a:rPr>
              <a:t>为行业发展服务               为专业建设服务</a:t>
            </a:r>
          </a:p>
        </p:txBody>
      </p:sp>
      <p:sp>
        <p:nvSpPr>
          <p:cNvPr id="16" name="心形 15"/>
          <p:cNvSpPr/>
          <p:nvPr/>
        </p:nvSpPr>
        <p:spPr>
          <a:xfrm>
            <a:off x="5643570" y="2071678"/>
            <a:ext cx="642942" cy="571504"/>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285860"/>
            <a:ext cx="8858280" cy="4840303"/>
          </a:xfrm>
        </p:spPr>
        <p:txBody>
          <a:bodyPr>
            <a:normAutofit fontScale="92500" lnSpcReduction="10000"/>
          </a:bodyPr>
          <a:lstStyle/>
          <a:p>
            <a:pPr>
              <a:buNone/>
            </a:pPr>
            <a:r>
              <a:rPr lang="zh-CN" altLang="en-US" sz="3600" dirty="0" smtClean="0">
                <a:solidFill>
                  <a:srgbClr val="FF0000"/>
                </a:solidFill>
                <a:latin typeface="隶书" pitchFamily="49" charset="-122"/>
                <a:ea typeface="隶书" pitchFamily="49" charset="-122"/>
              </a:rPr>
              <a:t>六、重要事项变更与结题验收</a:t>
            </a:r>
            <a:endParaRPr lang="en-US" altLang="zh-CN" sz="3600" dirty="0" smtClean="0">
              <a:solidFill>
                <a:srgbClr val="FF0000"/>
              </a:solidFill>
              <a:latin typeface="隶书" pitchFamily="49" charset="-122"/>
              <a:ea typeface="隶书" pitchFamily="49" charset="-122"/>
            </a:endParaRPr>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r>
              <a:rPr lang="zh-CN" altLang="en-US" dirty="0" smtClean="0">
                <a:solidFill>
                  <a:srgbClr val="0000FF"/>
                </a:solidFill>
              </a:rPr>
              <a:t>                         例：各类项目重要事项变更审批表</a:t>
            </a:r>
            <a:endParaRPr lang="en-US" altLang="zh-CN" dirty="0" smtClean="0">
              <a:solidFill>
                <a:srgbClr val="0000FF"/>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缺角矩形 12"/>
          <p:cNvSpPr/>
          <p:nvPr/>
        </p:nvSpPr>
        <p:spPr>
          <a:xfrm>
            <a:off x="2357422" y="2214554"/>
            <a:ext cx="4357718" cy="2571768"/>
          </a:xfrm>
          <a:prstGeom prst="plaqu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tLang="zh-CN" sz="3200" b="1" dirty="0" smtClean="0">
              <a:solidFill>
                <a:srgbClr val="FF00FF"/>
              </a:solidFill>
              <a:latin typeface="微软雅黑" pitchFamily="34" charset="-122"/>
              <a:ea typeface="微软雅黑" pitchFamily="34" charset="-122"/>
            </a:endParaRPr>
          </a:p>
          <a:p>
            <a:pPr algn="ctr"/>
            <a:r>
              <a:rPr lang="zh-CN" altLang="en-US" sz="3200" b="1" dirty="0" smtClean="0">
                <a:solidFill>
                  <a:srgbClr val="FF00FF"/>
                </a:solidFill>
                <a:latin typeface="微软雅黑" pitchFamily="34" charset="-122"/>
                <a:ea typeface="微软雅黑" pitchFamily="34" charset="-122"/>
              </a:rPr>
              <a:t>时间</a:t>
            </a:r>
            <a:endParaRPr lang="en-US" altLang="zh-CN" sz="3200" b="1" dirty="0" smtClean="0">
              <a:solidFill>
                <a:srgbClr val="FF00FF"/>
              </a:solidFill>
              <a:latin typeface="微软雅黑" pitchFamily="34" charset="-122"/>
              <a:ea typeface="微软雅黑" pitchFamily="34" charset="-122"/>
            </a:endParaRPr>
          </a:p>
          <a:p>
            <a:pPr algn="ctr"/>
            <a:r>
              <a:rPr lang="zh-CN" altLang="en-US" sz="3200" b="1" dirty="0" smtClean="0">
                <a:solidFill>
                  <a:schemeClr val="bg1"/>
                </a:solidFill>
                <a:latin typeface="微软雅黑" pitchFamily="34" charset="-122"/>
                <a:ea typeface="微软雅黑" pitchFamily="34" charset="-122"/>
              </a:rPr>
              <a:t>人员</a:t>
            </a:r>
            <a:endParaRPr lang="en-US" altLang="zh-CN" sz="3200" b="1" dirty="0" smtClean="0">
              <a:solidFill>
                <a:schemeClr val="bg1"/>
              </a:solidFill>
              <a:latin typeface="微软雅黑" pitchFamily="34" charset="-122"/>
              <a:ea typeface="微软雅黑" pitchFamily="34" charset="-122"/>
            </a:endParaRPr>
          </a:p>
          <a:p>
            <a:pPr algn="ctr"/>
            <a:r>
              <a:rPr lang="zh-CN" altLang="en-US" sz="3200" b="1" dirty="0" smtClean="0">
                <a:solidFill>
                  <a:srgbClr val="FF00FF"/>
                </a:solidFill>
                <a:latin typeface="微软雅黑" pitchFamily="34" charset="-122"/>
                <a:ea typeface="微软雅黑" pitchFamily="34" charset="-122"/>
              </a:rPr>
              <a:t>方向</a:t>
            </a:r>
            <a:endParaRPr lang="en-US" altLang="zh-CN" sz="3200" b="1" dirty="0" smtClean="0">
              <a:solidFill>
                <a:srgbClr val="FF00FF"/>
              </a:solidFill>
              <a:latin typeface="微软雅黑" pitchFamily="34" charset="-122"/>
              <a:ea typeface="微软雅黑" pitchFamily="34" charset="-122"/>
            </a:endParaRPr>
          </a:p>
          <a:p>
            <a:pPr algn="ctr"/>
            <a:r>
              <a:rPr lang="zh-CN" altLang="en-US" sz="3200" b="1" dirty="0" smtClean="0">
                <a:latin typeface="微软雅黑" pitchFamily="34" charset="-122"/>
                <a:ea typeface="微软雅黑" pitchFamily="34" charset="-122"/>
              </a:rPr>
              <a:t>成果</a:t>
            </a:r>
          </a:p>
          <a:p>
            <a:pPr algn="ctr"/>
            <a:endParaRPr lang="en-US" altLang="zh-CN" b="1" dirty="0" smtClean="0">
              <a:solidFill>
                <a:schemeClr val="bg1"/>
              </a:solidFill>
              <a:latin typeface="+mn-ea"/>
            </a:endParaRPr>
          </a:p>
          <a:p>
            <a:pPr algn="ctr"/>
            <a:endParaRPr lang="zh-CN" altLang="en-US" dirty="0"/>
          </a:p>
        </p:txBody>
      </p:sp>
      <p:sp>
        <p:nvSpPr>
          <p:cNvPr id="6" name="心形 5"/>
          <p:cNvSpPr/>
          <p:nvPr/>
        </p:nvSpPr>
        <p:spPr>
          <a:xfrm>
            <a:off x="2643174" y="5357826"/>
            <a:ext cx="500066" cy="428628"/>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428736"/>
            <a:ext cx="8643998" cy="5000660"/>
          </a:xfrm>
        </p:spPr>
        <p:txBody>
          <a:bodyPr>
            <a:normAutofit fontScale="85000" lnSpcReduction="20000"/>
          </a:bodyPr>
          <a:lstStyle/>
          <a:p>
            <a:pPr>
              <a:buNone/>
            </a:pPr>
            <a:r>
              <a:rPr lang="zh-CN" altLang="en-US" sz="3800" dirty="0" smtClean="0">
                <a:solidFill>
                  <a:srgbClr val="FF0000"/>
                </a:solidFill>
                <a:latin typeface="华文琥珀" pitchFamily="2" charset="-122"/>
                <a:ea typeface="华文琥珀" pitchFamily="2" charset="-122"/>
              </a:rPr>
              <a:t>结题材料</a:t>
            </a:r>
            <a:endParaRPr lang="en-US" altLang="zh-CN" sz="3800" dirty="0" smtClean="0">
              <a:solidFill>
                <a:srgbClr val="FF0000"/>
              </a:solidFill>
              <a:latin typeface="华文琥珀" pitchFamily="2" charset="-122"/>
              <a:ea typeface="华文琥珀" pitchFamily="2" charset="-122"/>
            </a:endParaRPr>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endParaRPr lang="en-US" altLang="zh-CN" dirty="0" smtClean="0"/>
          </a:p>
          <a:p>
            <a:pPr>
              <a:buNone/>
            </a:pPr>
            <a:r>
              <a:rPr lang="zh-CN" altLang="en-US" b="1" dirty="0" smtClean="0">
                <a:solidFill>
                  <a:srgbClr val="006600"/>
                </a:solidFill>
              </a:rPr>
              <a:t>           </a:t>
            </a:r>
            <a:endParaRPr lang="en-US" altLang="zh-CN" b="1" dirty="0" smtClean="0">
              <a:solidFill>
                <a:srgbClr val="006600"/>
              </a:solidFill>
            </a:endParaRPr>
          </a:p>
          <a:p>
            <a:pPr>
              <a:buNone/>
            </a:pPr>
            <a:endParaRPr lang="en-US" altLang="zh-CN" b="1" dirty="0" smtClean="0">
              <a:solidFill>
                <a:srgbClr val="006600"/>
              </a:solidFill>
            </a:endParaRPr>
          </a:p>
          <a:p>
            <a:pPr>
              <a:buNone/>
            </a:pPr>
            <a:r>
              <a:rPr lang="zh-CN" altLang="en-US" b="1" dirty="0" smtClean="0">
                <a:solidFill>
                  <a:srgbClr val="006600"/>
                </a:solidFill>
              </a:rPr>
              <a:t>           </a:t>
            </a:r>
            <a:endParaRPr lang="en-US" altLang="zh-CN" b="1" dirty="0" smtClean="0">
              <a:solidFill>
                <a:srgbClr val="006600"/>
              </a:solidFill>
            </a:endParaRPr>
          </a:p>
          <a:p>
            <a:pPr>
              <a:buNone/>
            </a:pPr>
            <a:r>
              <a:rPr lang="en-US" altLang="zh-CN" b="1" dirty="0" smtClean="0">
                <a:solidFill>
                  <a:srgbClr val="EB4C21"/>
                </a:solidFill>
              </a:rPr>
              <a:t>                   </a:t>
            </a:r>
            <a:r>
              <a:rPr lang="zh-CN" altLang="en-US" b="1" dirty="0" smtClean="0">
                <a:solidFill>
                  <a:srgbClr val="008000"/>
                </a:solidFill>
              </a:rPr>
              <a:t>例：云南省教育厅科研基金项目验收证书</a:t>
            </a:r>
            <a:endParaRPr lang="zh-CN" altLang="en-US" b="1" dirty="0">
              <a:solidFill>
                <a:srgbClr val="008000"/>
              </a:solidFill>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同心圆 6"/>
          <p:cNvSpPr/>
          <p:nvPr/>
        </p:nvSpPr>
        <p:spPr>
          <a:xfrm>
            <a:off x="2357422" y="1500174"/>
            <a:ext cx="4000528" cy="3714776"/>
          </a:xfrm>
          <a:prstGeom prst="donut">
            <a:avLst>
              <a:gd name="adj" fmla="val 38856"/>
            </a:avLst>
          </a:prstGeom>
          <a:ln/>
        </p:spPr>
        <p:style>
          <a:lnRef idx="0">
            <a:schemeClr val="accent5"/>
          </a:lnRef>
          <a:fillRef idx="3">
            <a:schemeClr val="accent5"/>
          </a:fillRef>
          <a:effectRef idx="3">
            <a:schemeClr val="accent5"/>
          </a:effectRef>
          <a:fontRef idx="minor">
            <a:schemeClr val="lt1"/>
          </a:fontRef>
        </p:style>
        <p:txBody>
          <a:bodyPr rtlCol="0" anchor="ctr"/>
          <a:lstStyle/>
          <a:p>
            <a:r>
              <a:rPr lang="zh-CN" altLang="en-US" sz="2400" b="1" dirty="0" smtClean="0">
                <a:solidFill>
                  <a:srgbClr val="FF00FF"/>
                </a:solidFill>
                <a:latin typeface="微软雅黑" pitchFamily="34" charset="-122"/>
                <a:ea typeface="微软雅黑" pitchFamily="34" charset="-122"/>
              </a:rPr>
              <a:t>                报告</a:t>
            </a:r>
            <a:endParaRPr lang="en-US" altLang="zh-CN" sz="2400" b="1" dirty="0" smtClean="0">
              <a:solidFill>
                <a:srgbClr val="FF00FF"/>
              </a:solidFill>
              <a:latin typeface="微软雅黑" pitchFamily="34" charset="-122"/>
              <a:ea typeface="微软雅黑" pitchFamily="34" charset="-122"/>
            </a:endParaRPr>
          </a:p>
          <a:p>
            <a:endParaRPr lang="en-US" altLang="zh-CN" dirty="0" smtClean="0"/>
          </a:p>
          <a:p>
            <a:r>
              <a:rPr lang="zh-CN" altLang="en-US" sz="2800" b="1" dirty="0" smtClean="0">
                <a:solidFill>
                  <a:srgbClr val="0000FF"/>
                </a:solidFill>
                <a:latin typeface="微软雅黑" pitchFamily="34" charset="-122"/>
                <a:ea typeface="微软雅黑" pitchFamily="34" charset="-122"/>
              </a:rPr>
              <a:t>论文</a:t>
            </a:r>
            <a:endParaRPr lang="en-US" altLang="zh-CN" sz="2800" b="1" dirty="0" smtClean="0">
              <a:solidFill>
                <a:srgbClr val="0000FF"/>
              </a:solidFill>
              <a:latin typeface="微软雅黑" pitchFamily="34" charset="-122"/>
              <a:ea typeface="微软雅黑" pitchFamily="34" charset="-122"/>
            </a:endParaRPr>
          </a:p>
          <a:p>
            <a:endParaRPr lang="en-US" altLang="zh-CN" dirty="0" smtClean="0"/>
          </a:p>
          <a:p>
            <a:r>
              <a:rPr lang="zh-CN" altLang="en-US" dirty="0" smtClean="0"/>
              <a:t>          </a:t>
            </a:r>
            <a:endParaRPr lang="en-US" altLang="zh-CN" dirty="0" smtClean="0"/>
          </a:p>
          <a:p>
            <a:r>
              <a:rPr lang="zh-CN" altLang="en-US" sz="2000" b="1" dirty="0" smtClean="0">
                <a:solidFill>
                  <a:srgbClr val="0000FF"/>
                </a:solidFill>
                <a:latin typeface="微软雅黑" pitchFamily="34" charset="-122"/>
                <a:ea typeface="微软雅黑" pitchFamily="34" charset="-122"/>
              </a:rPr>
              <a:t>                       </a:t>
            </a:r>
            <a:r>
              <a:rPr lang="zh-CN" altLang="en-US" sz="2800" b="1" dirty="0" smtClean="0">
                <a:solidFill>
                  <a:srgbClr val="0000FF"/>
                </a:solidFill>
                <a:latin typeface="微软雅黑" pitchFamily="34" charset="-122"/>
                <a:ea typeface="微软雅黑" pitchFamily="34" charset="-122"/>
              </a:rPr>
              <a:t>表格</a:t>
            </a:r>
            <a:r>
              <a:rPr lang="zh-CN" altLang="en-US" sz="2000" b="1" dirty="0" smtClean="0">
                <a:solidFill>
                  <a:srgbClr val="0000FF"/>
                </a:solidFill>
                <a:latin typeface="微软雅黑" pitchFamily="34" charset="-122"/>
                <a:ea typeface="微软雅黑" pitchFamily="34" charset="-122"/>
              </a:rPr>
              <a:t>                                         </a:t>
            </a:r>
            <a:r>
              <a:rPr lang="zh-CN" altLang="en-US" sz="2400" b="1" dirty="0" smtClean="0">
                <a:solidFill>
                  <a:srgbClr val="FF00FF"/>
                </a:solidFill>
                <a:latin typeface="微软雅黑" pitchFamily="34" charset="-122"/>
                <a:ea typeface="微软雅黑" pitchFamily="34" charset="-122"/>
              </a:rPr>
              <a:t>其它</a:t>
            </a:r>
            <a:endParaRPr lang="zh-CN" altLang="en-US" sz="2400" b="1" dirty="0">
              <a:solidFill>
                <a:srgbClr val="FF00FF"/>
              </a:solidFill>
              <a:latin typeface="微软雅黑" pitchFamily="34" charset="-122"/>
              <a:ea typeface="微软雅黑" pitchFamily="34" charset="-122"/>
            </a:endParaRPr>
          </a:p>
        </p:txBody>
      </p:sp>
      <p:sp>
        <p:nvSpPr>
          <p:cNvPr id="9" name="五角星 8"/>
          <p:cNvSpPr/>
          <p:nvPr/>
        </p:nvSpPr>
        <p:spPr>
          <a:xfrm>
            <a:off x="5857884" y="2928934"/>
            <a:ext cx="857256" cy="857256"/>
          </a:xfrm>
          <a:prstGeom prst="star5">
            <a:avLst/>
          </a:prstGeom>
          <a:effectLst>
            <a:outerShdw blurRad="40000" dist="23000" dir="5400000" rotWithShape="0">
              <a:srgbClr val="000000">
                <a:alpha val="35000"/>
              </a:srgbClr>
            </a:outerShdw>
            <a:softEdge rad="127000"/>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p>
        </p:txBody>
      </p:sp>
      <p:sp>
        <p:nvSpPr>
          <p:cNvPr id="13" name="五角星 12"/>
          <p:cNvSpPr/>
          <p:nvPr/>
        </p:nvSpPr>
        <p:spPr>
          <a:xfrm>
            <a:off x="2071670" y="3857628"/>
            <a:ext cx="857256" cy="857256"/>
          </a:xfrm>
          <a:prstGeom prst="star5">
            <a:avLst/>
          </a:prstGeom>
          <a:scene3d>
            <a:camera prst="orthographicFront">
              <a:rot lat="0" lon="0" rev="0"/>
            </a:camera>
            <a:lightRig rig="threePt" dir="t">
              <a:rot lat="0" lon="0" rev="1200000"/>
            </a:lightRig>
          </a:scene3d>
          <a:sp3d>
            <a:bevelT w="63500" h="25400" prst="artDeco"/>
          </a:sp3d>
        </p:spPr>
        <p:style>
          <a:lnRef idx="0">
            <a:schemeClr val="accent4"/>
          </a:lnRef>
          <a:fillRef idx="3">
            <a:schemeClr val="accent4"/>
          </a:fillRef>
          <a:effectRef idx="3">
            <a:schemeClr val="accent4"/>
          </a:effectRef>
          <a:fontRef idx="minor">
            <a:schemeClr val="lt1"/>
          </a:fontRef>
        </p:style>
        <p:txBody>
          <a:bodyPr rtlCol="0" anchor="ctr"/>
          <a:lstStyle/>
          <a:p>
            <a:pPr algn="ctr"/>
            <a:endParaRPr lang="zh-CN" altLang="en-US"/>
          </a:p>
        </p:txBody>
      </p:sp>
      <p:sp>
        <p:nvSpPr>
          <p:cNvPr id="14" name="五角星 13"/>
          <p:cNvSpPr/>
          <p:nvPr/>
        </p:nvSpPr>
        <p:spPr>
          <a:xfrm>
            <a:off x="4500562" y="1142984"/>
            <a:ext cx="857256" cy="857256"/>
          </a:xfrm>
          <a:prstGeom prst="star5">
            <a:avLst/>
          </a:prstGeom>
          <a:scene3d>
            <a:camera prst="orthographicFront">
              <a:rot lat="0" lon="0" rev="0"/>
            </a:camera>
            <a:lightRig rig="threePt" dir="t">
              <a:rot lat="0" lon="0" rev="1200000"/>
            </a:lightRig>
          </a:scene3d>
          <a:sp3d>
            <a:bevelT w="63500" h="25400" prst="artDeco"/>
          </a:sp3d>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p>
        </p:txBody>
      </p:sp>
      <p:sp>
        <p:nvSpPr>
          <p:cNvPr id="15" name="五角星 14"/>
          <p:cNvSpPr/>
          <p:nvPr/>
        </p:nvSpPr>
        <p:spPr>
          <a:xfrm>
            <a:off x="2714612" y="1785926"/>
            <a:ext cx="857256" cy="857256"/>
          </a:xfrm>
          <a:prstGeom prst="star5">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srcRec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dirty="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643050"/>
            <a:ext cx="8858280" cy="4483113"/>
          </a:xfrm>
        </p:spPr>
        <p:txBody>
          <a:bodyPr>
            <a:normAutofit/>
          </a:bodyPr>
          <a:lstStyle/>
          <a:p>
            <a:pPr>
              <a:buNone/>
            </a:pPr>
            <a:r>
              <a:rPr lang="zh-CN" altLang="en-US" dirty="0" smtClean="0">
                <a:solidFill>
                  <a:srgbClr val="FF0000"/>
                </a:solidFill>
                <a:latin typeface="华文琥珀" pitchFamily="2" charset="-122"/>
                <a:ea typeface="华文琥珀" pitchFamily="2" charset="-122"/>
              </a:rPr>
              <a:t>                             </a:t>
            </a:r>
            <a:r>
              <a:rPr lang="en-US" altLang="zh-CN" dirty="0" smtClean="0">
                <a:solidFill>
                  <a:srgbClr val="FF0000"/>
                </a:solidFill>
                <a:latin typeface="华文琥珀" pitchFamily="2" charset="-122"/>
                <a:ea typeface="华文琥珀" pitchFamily="2" charset="-122"/>
              </a:rPr>
              <a:t> </a:t>
            </a:r>
          </a:p>
          <a:p>
            <a:pPr>
              <a:buNone/>
            </a:pPr>
            <a:r>
              <a:rPr lang="en-US" altLang="zh-CN" dirty="0" smtClean="0">
                <a:solidFill>
                  <a:srgbClr val="0000FF"/>
                </a:solidFill>
                <a:latin typeface="华文琥珀" pitchFamily="2" charset="-122"/>
                <a:ea typeface="华文琥珀" pitchFamily="2" charset="-122"/>
              </a:rPr>
              <a:t>                               </a:t>
            </a:r>
            <a:r>
              <a:rPr lang="zh-CN" altLang="en-US" dirty="0" smtClean="0">
                <a:solidFill>
                  <a:srgbClr val="0000FF"/>
                </a:solidFill>
                <a:latin typeface="华文琥珀" pitchFamily="2" charset="-122"/>
                <a:ea typeface="华文琥珀" pitchFamily="2" charset="-122"/>
              </a:rPr>
              <a:t>    </a:t>
            </a:r>
            <a:r>
              <a:rPr lang="zh-CN" altLang="en-US" sz="6000" dirty="0" smtClean="0">
                <a:solidFill>
                  <a:srgbClr val="FF0000"/>
                </a:solidFill>
                <a:latin typeface="华文琥珀" pitchFamily="2" charset="-122"/>
                <a:ea typeface="华文琥珀" pitchFamily="2" charset="-122"/>
              </a:rPr>
              <a:t>谢谢！</a:t>
            </a:r>
            <a:endParaRPr lang="en-US" altLang="zh-CN" sz="6000" dirty="0" smtClean="0">
              <a:solidFill>
                <a:srgbClr val="FF0000"/>
              </a:solidFill>
              <a:latin typeface="华文琥珀" pitchFamily="2" charset="-122"/>
              <a:ea typeface="华文琥珀" pitchFamily="2" charset="-122"/>
            </a:endParaRPr>
          </a:p>
          <a:p>
            <a:pPr>
              <a:buNone/>
            </a:pPr>
            <a:r>
              <a:rPr lang="en-US" altLang="zh-CN" dirty="0" smtClean="0">
                <a:solidFill>
                  <a:srgbClr val="FF0000"/>
                </a:solidFill>
                <a:latin typeface="华文琥珀" pitchFamily="2" charset="-122"/>
                <a:ea typeface="华文琥珀" pitchFamily="2" charset="-122"/>
              </a:rPr>
              <a:t>     </a:t>
            </a:r>
          </a:p>
          <a:p>
            <a:pPr>
              <a:buNone/>
            </a:pPr>
            <a:r>
              <a:rPr lang="en-US" altLang="zh-CN" dirty="0" smtClean="0">
                <a:solidFill>
                  <a:srgbClr val="FF0000"/>
                </a:solidFill>
                <a:latin typeface="华文琥珀" pitchFamily="2" charset="-122"/>
                <a:ea typeface="华文琥珀" pitchFamily="2" charset="-122"/>
              </a:rPr>
              <a:t>       </a:t>
            </a:r>
            <a:endParaRPr lang="en-US" altLang="zh-CN" sz="4800" dirty="0" smtClean="0">
              <a:solidFill>
                <a:srgbClr val="FF0000"/>
              </a:solidFill>
              <a:latin typeface="隶书" pitchFamily="49" charset="-122"/>
              <a:ea typeface="隶书" pitchFamily="49" charset="-122"/>
            </a:endParaRPr>
          </a:p>
          <a:p>
            <a:pPr marL="0" algn="ctr">
              <a:buNone/>
            </a:pPr>
            <a:r>
              <a:rPr lang="zh-CN" altLang="en-US" sz="4800" dirty="0" smtClean="0">
                <a:solidFill>
                  <a:srgbClr val="FF0000"/>
                </a:solidFill>
                <a:latin typeface="隶书" pitchFamily="49" charset="-122"/>
                <a:ea typeface="隶书" pitchFamily="49" charset="-122"/>
              </a:rPr>
              <a:t>      </a:t>
            </a:r>
            <a:endParaRPr lang="zh-CN" alt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隶书" pitchFamily="49" charset="-122"/>
              <a:ea typeface="隶书" pitchFamily="49" charset="-122"/>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2" name="矩形 11"/>
          <p:cNvSpPr/>
          <p:nvPr/>
        </p:nvSpPr>
        <p:spPr>
          <a:xfrm>
            <a:off x="1142976" y="3643314"/>
            <a:ext cx="2291013"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solidFill>
                  <a:srgbClr val="0000FF"/>
                </a:solidFill>
                <a:effectLst>
                  <a:outerShdw blurRad="76200" dist="50800" dir="5400000" algn="tl" rotWithShape="0">
                    <a:srgbClr val="000000">
                      <a:alpha val="65000"/>
                    </a:srgbClr>
                  </a:outerShdw>
                </a:effectLst>
                <a:latin typeface="隶书" pitchFamily="49" charset="-122"/>
                <a:ea typeface="隶书" pitchFamily="49" charset="-122"/>
              </a:rPr>
              <a:t>祝各位</a:t>
            </a:r>
            <a:endParaRPr lang="zh-CN" altLang="en-US" sz="5400" b="1" cap="none" spc="50" dirty="0">
              <a:ln w="11430"/>
              <a:solidFill>
                <a:srgbClr val="0000FF"/>
              </a:solidFill>
              <a:effectLst>
                <a:outerShdw blurRad="76200" dist="50800" dir="5400000" algn="tl" rotWithShape="0">
                  <a:srgbClr val="000000">
                    <a:alpha val="65000"/>
                  </a:srgbClr>
                </a:outerShdw>
              </a:effectLst>
            </a:endParaRPr>
          </a:p>
        </p:txBody>
      </p:sp>
      <p:sp>
        <p:nvSpPr>
          <p:cNvPr id="13" name="矩形 12"/>
          <p:cNvSpPr/>
          <p:nvPr/>
        </p:nvSpPr>
        <p:spPr>
          <a:xfrm>
            <a:off x="1938181" y="4643446"/>
            <a:ext cx="720581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CN" altLang="en-US" sz="5400" b="1" cap="none" spc="50" dirty="0" smtClean="0">
                <a:ln w="11430"/>
                <a:solidFill>
                  <a:srgbClr val="0000FF"/>
                </a:solidFill>
                <a:effectLst>
                  <a:outerShdw blurRad="76200" dist="50800" dir="5400000" algn="tl" rotWithShape="0">
                    <a:srgbClr val="000000">
                      <a:alpha val="65000"/>
                    </a:srgbClr>
                  </a:outerShdw>
                </a:effectLst>
                <a:latin typeface="隶书" pitchFamily="49" charset="-122"/>
                <a:ea typeface="隶书" pitchFamily="49" charset="-122"/>
              </a:rPr>
              <a:t>工作顺利，健康快乐！</a:t>
            </a:r>
            <a:endParaRPr lang="zh-CN" altLang="en-US" sz="5400" b="1" cap="none" spc="50" dirty="0">
              <a:ln w="11430"/>
              <a:solidFill>
                <a:srgbClr val="0000FF"/>
              </a:solidFill>
              <a:effectLst>
                <a:outerShdw blurRad="76200" dist="50800" dir="5400000" algn="tl" rotWithShape="0">
                  <a:srgbClr val="000000">
                    <a:alpha val="65000"/>
                  </a:srgbClr>
                </a:outerShdw>
              </a:effectLst>
            </a:endParaRPr>
          </a:p>
        </p:txBody>
      </p:sp>
      <p:sp>
        <p:nvSpPr>
          <p:cNvPr id="14" name="笑脸 13"/>
          <p:cNvSpPr/>
          <p:nvPr/>
        </p:nvSpPr>
        <p:spPr>
          <a:xfrm>
            <a:off x="6357950" y="2357430"/>
            <a:ext cx="785818" cy="928694"/>
          </a:xfrm>
          <a:prstGeom prst="smileyFace">
            <a:avLst>
              <a:gd name="adj" fmla="val 4653"/>
            </a:avLst>
          </a:prstGeom>
          <a:solidFill>
            <a:srgbClr val="F6F648"/>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CN" altLang="en-US"/>
          </a:p>
        </p:txBody>
      </p:sp>
      <p:sp>
        <p:nvSpPr>
          <p:cNvPr id="15" name="心形 14"/>
          <p:cNvSpPr/>
          <p:nvPr/>
        </p:nvSpPr>
        <p:spPr>
          <a:xfrm>
            <a:off x="1000100" y="4643446"/>
            <a:ext cx="928694" cy="1000132"/>
          </a:xfrm>
          <a:prstGeom prst="heart">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云形 16"/>
          <p:cNvSpPr/>
          <p:nvPr/>
        </p:nvSpPr>
        <p:spPr>
          <a:xfrm rot="20598749">
            <a:off x="676374" y="922521"/>
            <a:ext cx="2324582" cy="1071570"/>
          </a:xfrm>
          <a:prstGeom prst="cloud">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457200" y="1285860"/>
            <a:ext cx="8229600" cy="4840303"/>
          </a:xfrm>
        </p:spPr>
        <p:txBody>
          <a:bodyPr>
            <a:normAutofit/>
          </a:bodyPr>
          <a:lstStyle/>
          <a:p>
            <a:pPr>
              <a:buNone/>
            </a:pPr>
            <a:r>
              <a:rPr lang="en-US" altLang="zh-CN" b="1" dirty="0" smtClean="0"/>
              <a:t>      </a:t>
            </a:r>
            <a:r>
              <a:rPr lang="zh-CN" altLang="en-US" b="1" dirty="0" smtClean="0"/>
              <a:t>国家级项目</a:t>
            </a:r>
            <a:endParaRPr lang="en-US" altLang="zh-CN" b="1" dirty="0" smtClean="0"/>
          </a:p>
          <a:p>
            <a:pPr>
              <a:buNone/>
            </a:pPr>
            <a:r>
              <a:rPr lang="zh-CN" altLang="en-US" b="1" dirty="0" smtClean="0"/>
              <a:t>              </a:t>
            </a:r>
            <a:r>
              <a:rPr lang="zh-CN" altLang="en-US" b="1" dirty="0" smtClean="0">
                <a:solidFill>
                  <a:srgbClr val="0000FF"/>
                </a:solidFill>
              </a:rPr>
              <a:t>省级规划项目</a:t>
            </a:r>
            <a:endParaRPr lang="en-US" altLang="zh-CN" b="1" dirty="0" smtClean="0">
              <a:solidFill>
                <a:srgbClr val="0000FF"/>
              </a:solidFill>
            </a:endParaRPr>
          </a:p>
          <a:p>
            <a:pPr>
              <a:buNone/>
            </a:pPr>
            <a:r>
              <a:rPr lang="zh-CN" altLang="en-US" b="1" dirty="0" smtClean="0"/>
              <a:t>                      </a:t>
            </a:r>
            <a:r>
              <a:rPr lang="zh-CN" altLang="en-US" b="1" dirty="0" smtClean="0">
                <a:solidFill>
                  <a:srgbClr val="FF0000"/>
                </a:solidFill>
              </a:rPr>
              <a:t>省教育厅科研基金项目</a:t>
            </a:r>
            <a:endParaRPr lang="en-US" altLang="zh-CN" b="1" dirty="0" smtClean="0">
              <a:solidFill>
                <a:srgbClr val="FF0000"/>
              </a:solidFill>
            </a:endParaRPr>
          </a:p>
          <a:p>
            <a:pPr>
              <a:buNone/>
            </a:pPr>
            <a:r>
              <a:rPr lang="zh-CN" altLang="en-US" sz="2000" b="1" dirty="0" smtClean="0">
                <a:solidFill>
                  <a:srgbClr val="FF0000"/>
                </a:solidFill>
                <a:latin typeface="+mj-ea"/>
                <a:ea typeface="+mj-ea"/>
              </a:rPr>
              <a:t>        研究</a:t>
            </a:r>
            <a:r>
              <a:rPr lang="en-US" altLang="zh-CN" sz="2000" b="1" dirty="0" smtClean="0">
                <a:solidFill>
                  <a:srgbClr val="FF0000"/>
                </a:solidFill>
                <a:latin typeface="+mj-ea"/>
                <a:ea typeface="+mj-ea"/>
              </a:rPr>
              <a:t>—</a:t>
            </a:r>
            <a:r>
              <a:rPr lang="zh-CN" altLang="en-US" sz="2000" b="1" dirty="0" smtClean="0">
                <a:solidFill>
                  <a:srgbClr val="FF0000"/>
                </a:solidFill>
                <a:latin typeface="+mj-ea"/>
                <a:ea typeface="+mj-ea"/>
              </a:rPr>
              <a:t>项目管理考核平台、课程建设、脱贫效应、教学改革等</a:t>
            </a:r>
            <a:endParaRPr lang="en-US" altLang="zh-CN" sz="2000" b="1" dirty="0" smtClean="0">
              <a:solidFill>
                <a:srgbClr val="FF0000"/>
              </a:solidFill>
              <a:latin typeface="+mj-ea"/>
              <a:ea typeface="+mj-ea"/>
            </a:endParaRPr>
          </a:p>
          <a:p>
            <a:pPr>
              <a:buNone/>
            </a:pPr>
            <a:r>
              <a:rPr lang="en-US" altLang="zh-CN" b="1" dirty="0" smtClean="0"/>
              <a:t>                      </a:t>
            </a:r>
            <a:r>
              <a:rPr lang="zh-CN" altLang="en-US" b="1" dirty="0" smtClean="0"/>
              <a:t>       </a:t>
            </a:r>
            <a:r>
              <a:rPr lang="zh-CN" altLang="en-US" b="1" dirty="0" smtClean="0">
                <a:solidFill>
                  <a:srgbClr val="008000"/>
                </a:solidFill>
              </a:rPr>
              <a:t>学校科研基金项目</a:t>
            </a:r>
            <a:endParaRPr lang="en-US" altLang="zh-CN" b="1" dirty="0" smtClean="0">
              <a:solidFill>
                <a:srgbClr val="008000"/>
              </a:solidFill>
            </a:endParaRPr>
          </a:p>
          <a:p>
            <a:pPr>
              <a:buNone/>
            </a:pPr>
            <a:r>
              <a:rPr lang="zh-CN" altLang="en-US" sz="2000" b="1" dirty="0" smtClean="0">
                <a:solidFill>
                  <a:srgbClr val="008000"/>
                </a:solidFill>
                <a:latin typeface="+mj-ea"/>
                <a:ea typeface="+mj-ea"/>
              </a:rPr>
              <a:t>   研究</a:t>
            </a:r>
            <a:r>
              <a:rPr lang="en-US" altLang="zh-CN" sz="2000" b="1" dirty="0" smtClean="0">
                <a:solidFill>
                  <a:srgbClr val="008000"/>
                </a:solidFill>
                <a:latin typeface="+mj-ea"/>
                <a:ea typeface="+mj-ea"/>
              </a:rPr>
              <a:t>--</a:t>
            </a:r>
            <a:r>
              <a:rPr lang="zh-CN" altLang="en-US" sz="2000" b="1" dirty="0" smtClean="0">
                <a:solidFill>
                  <a:srgbClr val="008000"/>
                </a:solidFill>
                <a:latin typeface="+mj-ea"/>
                <a:ea typeface="+mj-ea"/>
              </a:rPr>
              <a:t>通识教育、体育课与拓展训练、网络资源建设、微课应用等</a:t>
            </a:r>
            <a:endParaRPr lang="en-US" altLang="zh-CN" sz="2000" b="1" dirty="0" smtClean="0">
              <a:solidFill>
                <a:srgbClr val="008000"/>
              </a:solidFill>
              <a:latin typeface="+mj-ea"/>
              <a:ea typeface="+mj-ea"/>
            </a:endParaRPr>
          </a:p>
          <a:p>
            <a:pPr>
              <a:buNone/>
            </a:pPr>
            <a:r>
              <a:rPr lang="zh-CN" altLang="en-US" b="1" dirty="0" smtClean="0">
                <a:solidFill>
                  <a:srgbClr val="0000FF"/>
                </a:solidFill>
                <a:latin typeface="+mj-ea"/>
              </a:rPr>
              <a:t>     </a:t>
            </a:r>
            <a:endParaRPr lang="en-US" altLang="zh-CN" b="1" dirty="0" smtClean="0">
              <a:solidFill>
                <a:srgbClr val="0000FF"/>
              </a:solidFill>
              <a:latin typeface="+mj-ea"/>
            </a:endParaRPr>
          </a:p>
          <a:p>
            <a:pPr>
              <a:buNone/>
            </a:pPr>
            <a:r>
              <a:rPr lang="en-US" altLang="zh-CN" b="1" dirty="0" smtClean="0">
                <a:solidFill>
                  <a:srgbClr val="0000FF"/>
                </a:solidFill>
                <a:latin typeface="+mj-ea"/>
                <a:ea typeface="+mj-ea"/>
              </a:rPr>
              <a:t>      </a:t>
            </a:r>
            <a:r>
              <a:rPr lang="zh-CN" altLang="en-US" b="1" dirty="0" smtClean="0">
                <a:solidFill>
                  <a:srgbClr val="F80ABA"/>
                </a:solidFill>
                <a:latin typeface="+mj-ea"/>
                <a:ea typeface="+mj-ea"/>
              </a:rPr>
              <a:t>坚持       必要      偶然</a:t>
            </a:r>
          </a:p>
          <a:p>
            <a:pPr>
              <a:buNone/>
            </a:pPr>
            <a:endParaRPr lang="zh-CN" altLang="en-US" b="1" dirty="0">
              <a:solidFill>
                <a:srgbClr val="0000FF"/>
              </a:solidFill>
              <a:latin typeface="+mj-ea"/>
              <a:ea typeface="+mj-ea"/>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十字星 4"/>
          <p:cNvSpPr/>
          <p:nvPr/>
        </p:nvSpPr>
        <p:spPr>
          <a:xfrm>
            <a:off x="2786050" y="2571744"/>
            <a:ext cx="357190" cy="428628"/>
          </a:xfrm>
          <a:prstGeom prst="star4">
            <a:avLst/>
          </a:prstGeom>
          <a:solidFill>
            <a:srgbClr val="00800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十字星 5"/>
          <p:cNvSpPr/>
          <p:nvPr/>
        </p:nvSpPr>
        <p:spPr>
          <a:xfrm>
            <a:off x="785786" y="1428736"/>
            <a:ext cx="357190" cy="428628"/>
          </a:xfrm>
          <a:prstGeom prst="star4">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十字星 6"/>
          <p:cNvSpPr/>
          <p:nvPr/>
        </p:nvSpPr>
        <p:spPr>
          <a:xfrm>
            <a:off x="3500430" y="3429000"/>
            <a:ext cx="357190" cy="428628"/>
          </a:xfrm>
          <a:prstGeom prst="star4">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十字星 7"/>
          <p:cNvSpPr/>
          <p:nvPr/>
        </p:nvSpPr>
        <p:spPr>
          <a:xfrm>
            <a:off x="1857356" y="2000240"/>
            <a:ext cx="357190" cy="428628"/>
          </a:xfrm>
          <a:prstGeom prst="star4">
            <a:avLst/>
          </a:prstGeom>
          <a:solidFill>
            <a:srgbClr val="F80ABA">
              <a:alpha val="1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85720" y="1285860"/>
            <a:ext cx="8001056" cy="4840303"/>
          </a:xfrm>
        </p:spPr>
        <p:txBody>
          <a:bodyPr>
            <a:normAutofit lnSpcReduction="10000"/>
          </a:bodyPr>
          <a:lstStyle/>
          <a:p>
            <a:pPr>
              <a:buNone/>
            </a:pPr>
            <a:r>
              <a:rPr lang="en-US" altLang="zh-CN" b="1" dirty="0" smtClean="0"/>
              <a:t>      </a:t>
            </a:r>
            <a:r>
              <a:rPr lang="zh-CN" altLang="en-US" b="1" dirty="0" smtClean="0">
                <a:solidFill>
                  <a:srgbClr val="F80ABA"/>
                </a:solidFill>
              </a:rPr>
              <a:t>教学名师、双师型教师、青年教师</a:t>
            </a:r>
            <a:endParaRPr lang="en-US" altLang="zh-CN" b="1" dirty="0" smtClean="0">
              <a:solidFill>
                <a:srgbClr val="F80ABA"/>
              </a:solidFill>
            </a:endParaRPr>
          </a:p>
          <a:p>
            <a:pPr>
              <a:buNone/>
            </a:pPr>
            <a:r>
              <a:rPr lang="zh-CN" altLang="en-US" b="1" dirty="0" smtClean="0">
                <a:solidFill>
                  <a:srgbClr val="0000FF"/>
                </a:solidFill>
              </a:rPr>
              <a:t>  会计系</a:t>
            </a:r>
            <a:r>
              <a:rPr lang="zh-CN" altLang="en-US" sz="2000" b="1" dirty="0" smtClean="0">
                <a:solidFill>
                  <a:srgbClr val="0000FF"/>
                </a:solidFill>
                <a:latin typeface="+mj-ea"/>
                <a:ea typeface="+mj-ea"/>
              </a:rPr>
              <a:t>（会计专业）</a:t>
            </a:r>
            <a:r>
              <a:rPr lang="zh-CN" altLang="en-US" b="1" dirty="0" smtClean="0">
                <a:solidFill>
                  <a:srgbClr val="0000FF"/>
                </a:solidFill>
              </a:rPr>
              <a:t>、财税金融系</a:t>
            </a:r>
            <a:r>
              <a:rPr lang="zh-CN" altLang="en-US" sz="2000" b="1" dirty="0" smtClean="0">
                <a:solidFill>
                  <a:srgbClr val="0000FF"/>
                </a:solidFill>
                <a:latin typeface="+mj-ea"/>
                <a:ea typeface="+mj-ea"/>
              </a:rPr>
              <a:t>（金融管理专业）</a:t>
            </a:r>
            <a:r>
              <a:rPr lang="zh-CN" altLang="en-US" b="1" dirty="0" smtClean="0">
                <a:solidFill>
                  <a:srgbClr val="0000FF"/>
                </a:solidFill>
              </a:rPr>
              <a:t>、</a:t>
            </a:r>
            <a:endParaRPr lang="en-US" altLang="zh-CN" b="1" dirty="0" smtClean="0">
              <a:solidFill>
                <a:srgbClr val="0000FF"/>
              </a:solidFill>
            </a:endParaRPr>
          </a:p>
          <a:p>
            <a:pPr>
              <a:buNone/>
            </a:pPr>
            <a:r>
              <a:rPr lang="zh-CN" altLang="en-US" b="1" dirty="0" smtClean="0">
                <a:solidFill>
                  <a:srgbClr val="0000FF"/>
                </a:solidFill>
              </a:rPr>
              <a:t>  工商管理系</a:t>
            </a:r>
            <a:r>
              <a:rPr lang="zh-CN" altLang="en-US" sz="2200" b="1" dirty="0" smtClean="0">
                <a:solidFill>
                  <a:srgbClr val="0000FF"/>
                </a:solidFill>
                <a:latin typeface="+mj-ea"/>
                <a:ea typeface="+mj-ea"/>
              </a:rPr>
              <a:t>（电子商务专业）</a:t>
            </a:r>
            <a:r>
              <a:rPr lang="zh-CN" altLang="en-US" b="1" dirty="0" smtClean="0">
                <a:solidFill>
                  <a:srgbClr val="0000FF"/>
                </a:solidFill>
              </a:rPr>
              <a:t>、信息工程</a:t>
            </a:r>
            <a:r>
              <a:rPr lang="zh-CN" altLang="en-US" b="1" dirty="0" smtClean="0">
                <a:solidFill>
                  <a:srgbClr val="0000FF"/>
                </a:solidFill>
              </a:rPr>
              <a:t>系</a:t>
            </a:r>
            <a:r>
              <a:rPr lang="zh-CN" altLang="en-US" b="1" dirty="0" smtClean="0">
                <a:solidFill>
                  <a:srgbClr val="0000FF"/>
                </a:solidFill>
                <a:latin typeface="+mj-ea"/>
              </a:rPr>
              <a:t>（</a:t>
            </a:r>
            <a:r>
              <a:rPr lang="zh-CN" altLang="en-US" sz="2000" b="1" dirty="0" smtClean="0">
                <a:solidFill>
                  <a:srgbClr val="0000FF"/>
                </a:solidFill>
                <a:latin typeface="+mj-ea"/>
                <a:ea typeface="+mj-ea"/>
              </a:rPr>
              <a:t>数字媒体专业</a:t>
            </a:r>
            <a:r>
              <a:rPr lang="zh-CN" altLang="en-US" b="1">
                <a:solidFill>
                  <a:srgbClr val="0000FF"/>
                </a:solidFill>
                <a:latin typeface="+mj-ea"/>
              </a:rPr>
              <a:t>） </a:t>
            </a:r>
            <a:r>
              <a:rPr lang="zh-CN" altLang="en-US" b="1" smtClean="0">
                <a:solidFill>
                  <a:srgbClr val="0000FF"/>
                </a:solidFill>
              </a:rPr>
              <a:t>、基础</a:t>
            </a:r>
            <a:r>
              <a:rPr lang="zh-CN" altLang="en-US" b="1" dirty="0" smtClean="0">
                <a:solidFill>
                  <a:srgbClr val="0000FF"/>
                </a:solidFill>
              </a:rPr>
              <a:t>部、思想政治教学部、体育教学部</a:t>
            </a:r>
            <a:endParaRPr lang="en-US" altLang="zh-CN" b="1" dirty="0" smtClean="0">
              <a:solidFill>
                <a:srgbClr val="FF0000"/>
              </a:solidFill>
            </a:endParaRPr>
          </a:p>
          <a:p>
            <a:pPr>
              <a:buNone/>
            </a:pPr>
            <a:r>
              <a:rPr lang="en-US" altLang="zh-CN" b="1" dirty="0" smtClean="0"/>
              <a:t>  </a:t>
            </a:r>
            <a:r>
              <a:rPr lang="zh-CN" altLang="en-US" b="1" dirty="0" smtClean="0">
                <a:solidFill>
                  <a:srgbClr val="FF0000"/>
                </a:solidFill>
              </a:rPr>
              <a:t>学校重视科研工作，科研处管理规范有序</a:t>
            </a:r>
            <a:endParaRPr lang="en-US" altLang="zh-CN" b="1" dirty="0" smtClean="0">
              <a:solidFill>
                <a:srgbClr val="FF0000"/>
              </a:solidFill>
            </a:endParaRPr>
          </a:p>
          <a:p>
            <a:pPr>
              <a:buNone/>
            </a:pPr>
            <a:r>
              <a:rPr lang="zh-CN" altLang="en-US" b="1" dirty="0" smtClean="0">
                <a:solidFill>
                  <a:srgbClr val="008000"/>
                </a:solidFill>
              </a:rPr>
              <a:t>         </a:t>
            </a:r>
            <a:r>
              <a:rPr lang="zh-CN" altLang="en-US" b="1" dirty="0" smtClean="0"/>
              <a:t>实训基地、校企合作、特色办学</a:t>
            </a:r>
            <a:endParaRPr lang="en-US" altLang="zh-CN" b="1" dirty="0" smtClean="0"/>
          </a:p>
          <a:p>
            <a:pPr>
              <a:buNone/>
            </a:pPr>
            <a:r>
              <a:rPr lang="zh-CN" altLang="en-US" b="1" dirty="0" smtClean="0">
                <a:solidFill>
                  <a:srgbClr val="008000"/>
                </a:solidFill>
              </a:rPr>
              <a:t>                 </a:t>
            </a:r>
            <a:r>
              <a:rPr lang="zh-CN" altLang="en-US" b="1" dirty="0" smtClean="0">
                <a:solidFill>
                  <a:srgbClr val="006600"/>
                </a:solidFill>
              </a:rPr>
              <a:t>云南财经人才的摇篮</a:t>
            </a:r>
            <a:endParaRPr lang="en-US" altLang="zh-CN" b="1" dirty="0" smtClean="0">
              <a:solidFill>
                <a:srgbClr val="006600"/>
              </a:solidFill>
            </a:endParaRPr>
          </a:p>
          <a:p>
            <a:pPr>
              <a:buNone/>
            </a:pPr>
            <a:r>
              <a:rPr lang="zh-CN" altLang="en-US" b="1" dirty="0" smtClean="0">
                <a:solidFill>
                  <a:srgbClr val="0000FF"/>
                </a:solidFill>
                <a:latin typeface="+mj-ea"/>
              </a:rPr>
              <a:t>     </a:t>
            </a:r>
            <a:endParaRPr lang="zh-CN" altLang="en-US" b="1" dirty="0" smtClean="0">
              <a:solidFill>
                <a:srgbClr val="F80ABA"/>
              </a:solidFill>
              <a:latin typeface="+mj-ea"/>
              <a:ea typeface="+mj-ea"/>
            </a:endParaRPr>
          </a:p>
          <a:p>
            <a:pPr>
              <a:buNone/>
            </a:pPr>
            <a:endParaRPr lang="zh-CN" altLang="en-US" b="1" dirty="0">
              <a:solidFill>
                <a:srgbClr val="0000FF"/>
              </a:solidFill>
              <a:latin typeface="+mj-ea"/>
              <a:ea typeface="+mj-ea"/>
            </a:endParaRPr>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15272" y="285728"/>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2700000" scaled="0"/>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6" name="Picture 6"/>
          <p:cNvPicPr>
            <a:picLocks noGrp="1" noChangeAspect="1" noChangeArrowheads="1"/>
          </p:cNvPicPr>
          <p:nvPr>
            <p:ph idx="1"/>
          </p:nvPr>
        </p:nvPicPr>
        <p:blipFill>
          <a:blip r:embed="rId2" cstate="print"/>
          <a:srcRect/>
          <a:stretch>
            <a:fillRect/>
          </a:stretch>
        </p:blipFill>
        <p:spPr bwMode="auto">
          <a:xfrm>
            <a:off x="548190" y="1142984"/>
            <a:ext cx="8047620" cy="442915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2700000" scaled="0"/>
          <a:tileRect/>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4" name="Picture 4" descr="C:\Users\DELL\Documents\Tencent Files\102343532\Image\C2C\}_51}7}$B8R%B1~(N}3XNKV.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428860" y="563820"/>
            <a:ext cx="5000659" cy="5562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142852"/>
            <a:ext cx="8329642" cy="928694"/>
          </a:xfrm>
        </p:spPr>
        <p:txBody>
          <a:bodyPr>
            <a:normAutofit/>
          </a:bodyPr>
          <a:lstStyle/>
          <a:p>
            <a:r>
              <a:rPr lang="en-US" altLang="zh-CN" sz="1800" dirty="0" smtClean="0">
                <a:latin typeface="华文行楷" pitchFamily="2" charset="-122"/>
                <a:ea typeface="华文行楷" pitchFamily="2" charset="-122"/>
              </a:rPr>
              <a:t>                                                                 Kunming Metallurgy College</a:t>
            </a:r>
            <a:endParaRPr lang="zh-CN" altLang="en-US" sz="1800" dirty="0"/>
          </a:p>
        </p:txBody>
      </p:sp>
      <p:sp>
        <p:nvSpPr>
          <p:cNvPr id="3" name="内容占位符 2"/>
          <p:cNvSpPr>
            <a:spLocks noGrp="1"/>
          </p:cNvSpPr>
          <p:nvPr>
            <p:ph idx="1"/>
          </p:nvPr>
        </p:nvSpPr>
        <p:spPr>
          <a:xfrm>
            <a:off x="214282" y="714356"/>
            <a:ext cx="8715436" cy="6000792"/>
          </a:xfrm>
        </p:spPr>
        <p:txBody>
          <a:bodyPr>
            <a:normAutofit fontScale="77500" lnSpcReduction="20000"/>
          </a:bodyPr>
          <a:lstStyle/>
          <a:p>
            <a:pPr>
              <a:buNone/>
            </a:pPr>
            <a:endParaRPr lang="en-US" altLang="zh-CN" sz="3600" b="1" dirty="0" smtClean="0">
              <a:solidFill>
                <a:srgbClr val="FF0000"/>
              </a:solidFill>
              <a:latin typeface="+mj-ea"/>
              <a:ea typeface="+mj-ea"/>
            </a:endParaRPr>
          </a:p>
          <a:p>
            <a:pPr>
              <a:buNone/>
            </a:pPr>
            <a:r>
              <a:rPr lang="zh-CN" altLang="en-US" sz="3600" b="1" dirty="0" smtClean="0">
                <a:solidFill>
                  <a:srgbClr val="FF0000"/>
                </a:solidFill>
                <a:latin typeface="+mj-ea"/>
                <a:ea typeface="+mj-ea"/>
              </a:rPr>
              <a:t>以习近平新时代中国特色社会主义思想为指导</a:t>
            </a:r>
            <a:endParaRPr lang="en-US" altLang="zh-CN" sz="3600" b="1" dirty="0" smtClean="0">
              <a:solidFill>
                <a:srgbClr val="FF0000"/>
              </a:solidFill>
              <a:latin typeface="+mj-ea"/>
              <a:ea typeface="+mj-ea"/>
            </a:endParaRPr>
          </a:p>
          <a:p>
            <a:pPr>
              <a:buNone/>
            </a:pPr>
            <a:endParaRPr lang="en-US" altLang="zh-CN" sz="3600" b="1" dirty="0" smtClean="0">
              <a:solidFill>
                <a:srgbClr val="FF0000"/>
              </a:solidFill>
              <a:latin typeface="+mj-ea"/>
              <a:ea typeface="+mj-ea"/>
            </a:endParaRPr>
          </a:p>
          <a:p>
            <a:pPr>
              <a:buNone/>
            </a:pPr>
            <a:r>
              <a:rPr lang="zh-CN" altLang="en-US" sz="3600" b="1" dirty="0" smtClean="0">
                <a:solidFill>
                  <a:srgbClr val="0000FF"/>
                </a:solidFill>
                <a:latin typeface="+mj-ea"/>
                <a:ea typeface="+mj-ea"/>
              </a:rPr>
              <a:t>全面贯彻党的教育方针，落实立德树人根本任务</a:t>
            </a:r>
            <a:endParaRPr lang="en-US" altLang="zh-CN" sz="3600" b="1" dirty="0" smtClean="0">
              <a:solidFill>
                <a:srgbClr val="0000FF"/>
              </a:solidFill>
              <a:latin typeface="+mj-ea"/>
              <a:ea typeface="+mj-ea"/>
            </a:endParaRPr>
          </a:p>
          <a:p>
            <a:pPr>
              <a:buNone/>
            </a:pPr>
            <a:endParaRPr lang="en-US" altLang="zh-CN" sz="3600" b="1" dirty="0" smtClean="0">
              <a:solidFill>
                <a:srgbClr val="0000FF"/>
              </a:solidFill>
              <a:latin typeface="+mj-ea"/>
              <a:ea typeface="+mj-ea"/>
            </a:endParaRPr>
          </a:p>
          <a:p>
            <a:pPr>
              <a:buNone/>
            </a:pPr>
            <a:r>
              <a:rPr lang="zh-CN" altLang="en-US" sz="3600" b="1" dirty="0" smtClean="0">
                <a:solidFill>
                  <a:srgbClr val="FF0000"/>
                </a:solidFill>
                <a:latin typeface="+mj-ea"/>
                <a:ea typeface="+mj-ea"/>
              </a:rPr>
              <a:t>中央经济工作会议和文件</a:t>
            </a:r>
            <a:endParaRPr lang="en-US" altLang="zh-CN" sz="3600" b="1" dirty="0" smtClean="0">
              <a:solidFill>
                <a:srgbClr val="FF0000"/>
              </a:solidFill>
              <a:latin typeface="+mj-ea"/>
              <a:ea typeface="+mj-ea"/>
            </a:endParaRPr>
          </a:p>
          <a:p>
            <a:pPr>
              <a:buNone/>
            </a:pPr>
            <a:endParaRPr lang="en-US" altLang="zh-CN" sz="3600" b="1" dirty="0" smtClean="0">
              <a:solidFill>
                <a:srgbClr val="006600"/>
              </a:solidFill>
              <a:latin typeface="+mj-ea"/>
              <a:ea typeface="+mj-ea"/>
            </a:endParaRPr>
          </a:p>
          <a:p>
            <a:pPr>
              <a:buNone/>
            </a:pPr>
            <a:r>
              <a:rPr lang="zh-CN" altLang="en-US" sz="3600" b="1" dirty="0" smtClean="0">
                <a:solidFill>
                  <a:srgbClr val="006600"/>
                </a:solidFill>
                <a:latin typeface="+mj-ea"/>
                <a:ea typeface="+mj-ea"/>
              </a:rPr>
              <a:t>深化产教融合、校企合作</a:t>
            </a:r>
            <a:endParaRPr lang="en-US" altLang="zh-CN" sz="3600" b="1" dirty="0" smtClean="0">
              <a:solidFill>
                <a:srgbClr val="006600"/>
              </a:solidFill>
              <a:latin typeface="+mj-ea"/>
              <a:ea typeface="+mj-ea"/>
            </a:endParaRPr>
          </a:p>
          <a:p>
            <a:pPr>
              <a:buNone/>
            </a:pPr>
            <a:endParaRPr lang="en-US" altLang="zh-CN" sz="3600" b="1" dirty="0" smtClean="0">
              <a:solidFill>
                <a:srgbClr val="006600"/>
              </a:solidFill>
              <a:latin typeface="+mj-ea"/>
              <a:ea typeface="+mj-ea"/>
            </a:endParaRPr>
          </a:p>
          <a:p>
            <a:pPr>
              <a:buNone/>
            </a:pPr>
            <a:r>
              <a:rPr lang="zh-CN" altLang="en-US" sz="3600" b="1" dirty="0" smtClean="0">
                <a:solidFill>
                  <a:srgbClr val="006600"/>
                </a:solidFill>
                <a:latin typeface="+mj-ea"/>
                <a:ea typeface="+mj-ea"/>
              </a:rPr>
              <a:t>企业和职业学校双主体育人的中国特色现代学徒制</a:t>
            </a:r>
            <a:endParaRPr lang="en-US" altLang="zh-CN" sz="3600" b="1" dirty="0" smtClean="0">
              <a:solidFill>
                <a:srgbClr val="006600"/>
              </a:solidFill>
              <a:latin typeface="+mj-ea"/>
              <a:ea typeface="+mj-ea"/>
            </a:endParaRPr>
          </a:p>
          <a:p>
            <a:pPr>
              <a:buNone/>
            </a:pPr>
            <a:endParaRPr lang="en-US" altLang="zh-CN" sz="3600" b="1" dirty="0" smtClean="0">
              <a:solidFill>
                <a:srgbClr val="006600"/>
              </a:solidFill>
              <a:latin typeface="+mj-ea"/>
              <a:ea typeface="+mj-ea"/>
            </a:endParaRPr>
          </a:p>
          <a:p>
            <a:pPr>
              <a:buNone/>
            </a:pPr>
            <a:r>
              <a:rPr lang="en-US" altLang="zh-CN" sz="3600" b="1" dirty="0" smtClean="0">
                <a:solidFill>
                  <a:srgbClr val="FF0000"/>
                </a:solidFill>
                <a:latin typeface="+mj-ea"/>
                <a:ea typeface="+mj-ea"/>
              </a:rPr>
              <a:t>2019</a:t>
            </a:r>
            <a:r>
              <a:rPr lang="zh-CN" altLang="en-US" sz="3600" b="1" dirty="0" smtClean="0">
                <a:solidFill>
                  <a:srgbClr val="FF0000"/>
                </a:solidFill>
                <a:latin typeface="+mj-ea"/>
                <a:ea typeface="+mj-ea"/>
              </a:rPr>
              <a:t>年国务院颁布的 职教</a:t>
            </a:r>
            <a:r>
              <a:rPr lang="en-US" altLang="zh-CN" sz="3600" b="1" dirty="0" smtClean="0">
                <a:solidFill>
                  <a:srgbClr val="FF0000"/>
                </a:solidFill>
                <a:latin typeface="+mj-ea"/>
                <a:ea typeface="+mj-ea"/>
              </a:rPr>
              <a:t>20</a:t>
            </a:r>
            <a:r>
              <a:rPr lang="zh-CN" altLang="en-US" sz="3600" b="1" dirty="0" smtClean="0">
                <a:solidFill>
                  <a:srgbClr val="FF0000"/>
                </a:solidFill>
                <a:latin typeface="+mj-ea"/>
                <a:ea typeface="+mj-ea"/>
              </a:rPr>
              <a:t>条</a:t>
            </a:r>
            <a:endParaRPr lang="en-US" altLang="zh-CN" sz="3600" b="1" dirty="0" smtClean="0">
              <a:solidFill>
                <a:srgbClr val="FF0000"/>
              </a:solidFill>
              <a:latin typeface="+mj-ea"/>
              <a:ea typeface="+mj-ea"/>
            </a:endParaRPr>
          </a:p>
          <a:p>
            <a:pPr>
              <a:buNone/>
            </a:pPr>
            <a:endParaRPr lang="en-US" altLang="zh-CN" b="1" dirty="0" smtClean="0">
              <a:solidFill>
                <a:srgbClr val="008000"/>
              </a:solidFill>
              <a:latin typeface="楷体" pitchFamily="49" charset="-122"/>
              <a:ea typeface="楷体" pitchFamily="49" charset="-122"/>
            </a:endParaRPr>
          </a:p>
          <a:p>
            <a:pPr>
              <a:buNone/>
            </a:pPr>
            <a:r>
              <a:rPr lang="en-US" altLang="zh-CN" dirty="0" smtClean="0">
                <a:latin typeface="楷体" pitchFamily="49" charset="-122"/>
                <a:ea typeface="楷体" pitchFamily="49" charset="-122"/>
              </a:rPr>
              <a:t>                    </a:t>
            </a:r>
            <a:endParaRPr lang="zh-CN" altLang="en-US" dirty="0"/>
          </a:p>
        </p:txBody>
      </p:sp>
      <p:pic>
        <p:nvPicPr>
          <p:cNvPr id="4" name="Picture 3"/>
          <p:cNvPicPr>
            <a:picLocks noChangeAspect="1" noChangeArrowheads="1"/>
          </p:cNvPicPr>
          <p:nvPr/>
        </p:nvPicPr>
        <p:blipFill>
          <a:blip r:embed="rId3" cstate="print">
            <a:clrChange>
              <a:clrFrom>
                <a:srgbClr val="CA0000"/>
              </a:clrFrom>
              <a:clrTo>
                <a:srgbClr val="CA0000">
                  <a:alpha val="0"/>
                </a:srgbClr>
              </a:clrTo>
            </a:clrChange>
          </a:blip>
          <a:srcRect/>
          <a:stretch>
            <a:fillRect/>
          </a:stretch>
        </p:blipFill>
        <p:spPr bwMode="auto">
          <a:xfrm>
            <a:off x="7786710" y="214290"/>
            <a:ext cx="658813" cy="663575"/>
          </a:xfrm>
          <a:prstGeom prst="ellipse">
            <a:avLst/>
          </a:prstGeom>
          <a:ln w="63500" cap="rnd">
            <a:solidFill>
              <a:srgbClr val="FFC00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871</TotalTime>
  <Words>3286</Words>
  <Application>Microsoft Office PowerPoint</Application>
  <PresentationFormat>全屏显示(4:3)</PresentationFormat>
  <Paragraphs>460</Paragraphs>
  <Slides>42</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42</vt:i4>
      </vt:variant>
    </vt:vector>
  </HeadingPairs>
  <TitlesOfParts>
    <vt:vector size="58" baseType="lpstr">
      <vt:lpstr>仿宋</vt:lpstr>
      <vt:lpstr>黑体</vt:lpstr>
      <vt:lpstr>华文行楷</vt:lpstr>
      <vt:lpstr>华文琥珀</vt:lpstr>
      <vt:lpstr>华文楷体</vt:lpstr>
      <vt:lpstr>华文新魏</vt:lpstr>
      <vt:lpstr>楷体</vt:lpstr>
      <vt:lpstr>楷体_GB2312</vt:lpstr>
      <vt:lpstr>隶书</vt:lpstr>
      <vt:lpstr>宋体</vt:lpstr>
      <vt:lpstr>微软雅黑</vt:lpstr>
      <vt:lpstr>Arial</vt:lpstr>
      <vt:lpstr>Tahoma</vt:lpstr>
      <vt:lpstr>Trebuchet MS</vt:lpstr>
      <vt:lpstr>Wingdings</vt:lpstr>
      <vt:lpstr>Office 主题</vt:lpstr>
      <vt:lpstr>高职院校教师如何做好科研？</vt:lpstr>
      <vt:lpstr>                                                                 Kunming Metallurgy College</vt:lpstr>
      <vt:lpstr>                                                                 Kunming Metallurgy College</vt:lpstr>
      <vt:lpstr>                                                                 Kunming Metallurgy College</vt:lpstr>
      <vt:lpstr>                                                                 Kunming Metallurgy College</vt:lpstr>
      <vt:lpstr>                                                                 Kunming Metallurgy College</vt:lpstr>
      <vt:lpstr>PowerPoint 演示文稿</vt:lpstr>
      <vt:lpstr>PowerPoint 演示文稿</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lpstr>                                                                 Kunming Metallurgy College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高职院校教师如何做好科研？</dc:title>
  <dc:creator>lenovo</dc:creator>
  <cp:lastModifiedBy>M4500T</cp:lastModifiedBy>
  <cp:revision>132</cp:revision>
  <dcterms:created xsi:type="dcterms:W3CDTF">2019-06-04T06:37:57Z</dcterms:created>
  <dcterms:modified xsi:type="dcterms:W3CDTF">2019-08-26T02:43:01Z</dcterms:modified>
</cp:coreProperties>
</file>